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68" r:id="rId2"/>
    <p:sldId id="257" r:id="rId3"/>
    <p:sldId id="259" r:id="rId4"/>
    <p:sldId id="264" r:id="rId5"/>
    <p:sldId id="277" r:id="rId6"/>
    <p:sldId id="278" r:id="rId7"/>
    <p:sldId id="279" r:id="rId8"/>
    <p:sldId id="280" r:id="rId9"/>
    <p:sldId id="265" r:id="rId10"/>
    <p:sldId id="281" r:id="rId11"/>
    <p:sldId id="283" r:id="rId12"/>
    <p:sldId id="297" r:id="rId13"/>
    <p:sldId id="284" r:id="rId14"/>
    <p:sldId id="285" r:id="rId15"/>
    <p:sldId id="286" r:id="rId16"/>
    <p:sldId id="287" r:id="rId17"/>
    <p:sldId id="288" r:id="rId18"/>
    <p:sldId id="289" r:id="rId19"/>
    <p:sldId id="290" r:id="rId20"/>
    <p:sldId id="292" r:id="rId21"/>
    <p:sldId id="294" r:id="rId22"/>
    <p:sldId id="308" r:id="rId23"/>
    <p:sldId id="263" r:id="rId24"/>
  </p:sldIdLst>
  <p:sldSz cx="9144000" cy="6858000" type="screen4x3"/>
  <p:notesSz cx="6858000" cy="9144000"/>
  <p:embeddedFontLst>
    <p:embeddedFont>
      <p:font typeface="微软雅黑" panose="020B0503020204020204" pitchFamily="34" charset="-122"/>
      <p:regular r:id="rId26"/>
      <p:bold r:id="rId27"/>
    </p:embeddedFont>
    <p:embeddedFont>
      <p:font typeface="Calibri Light" panose="020F0302020204030204" pitchFamily="34" charset="0"/>
      <p:regular r:id="rId28"/>
      <p:italic r:id="rId29"/>
    </p:embeddedFont>
    <p:embeddedFont>
      <p:font typeface="楷体" panose="02010609060101010101" pitchFamily="49" charset="-122"/>
      <p:regular r:id="rId30"/>
    </p:embeddedFont>
    <p:embeddedFont>
      <p:font typeface="Calibri" panose="020F0502020204030204" pitchFamily="34" charset="0"/>
      <p:regular r:id="rId31"/>
      <p:bold r:id="rId32"/>
      <p:italic r:id="rId33"/>
      <p:boldItalic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05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杨聪晖" initials="杨聪晖" lastIdx="4" clrIdx="0"/>
  <p:cmAuthor id="2" name="xiangyuanhong" initials="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2C5DC"/>
    <a:srgbClr val="466E8C"/>
    <a:srgbClr val="7BA9CA"/>
    <a:srgbClr val="F2F2F2"/>
    <a:srgbClr val="508EFF"/>
    <a:srgbClr val="BB9F7A"/>
    <a:srgbClr val="649788"/>
    <a:srgbClr val="1F4E79"/>
    <a:srgbClr val="2683C6"/>
    <a:srgbClr val="043B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1" autoAdjust="0"/>
    <p:restoredTop sz="96318" autoAdjust="0"/>
  </p:normalViewPr>
  <p:slideViewPr>
    <p:cSldViewPr snapToGrid="0" showGuides="1">
      <p:cViewPr>
        <p:scale>
          <a:sx n="100" d="100"/>
          <a:sy n="100" d="100"/>
        </p:scale>
        <p:origin x="-1140" y="-144"/>
      </p:cViewPr>
      <p:guideLst>
        <p:guide orient="horz" pos="2055"/>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13160-C854-4C5D-BE71-81B558B8483F}" type="datetimeFigureOut">
              <a:rPr lang="zh-CN" altLang="en-US" smtClean="0"/>
              <a:t>2019/8/29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A2FEA-6412-488D-BE65-011F74FA7FE4}" type="slidenum">
              <a:rPr lang="zh-CN" altLang="en-US" smtClean="0"/>
              <a:t>‹#›</a:t>
            </a:fld>
            <a:endParaRPr lang="zh-CN" altLang="en-US"/>
          </a:p>
        </p:txBody>
      </p:sp>
    </p:spTree>
    <p:extLst>
      <p:ext uri="{BB962C8B-B14F-4D97-AF65-F5344CB8AC3E}">
        <p14:creationId xmlns:p14="http://schemas.microsoft.com/office/powerpoint/2010/main" val="407376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BA2FEA-6412-488D-BE65-011F74FA7FE4}"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4110C6A-1790-43CC-A551-D863ABA54688}" type="datetimeFigureOut">
              <a:rPr lang="zh-CN" altLang="en-US" smtClean="0"/>
              <a:t>2019/8/29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4110C6A-1790-43CC-A551-D863ABA54688}" type="datetimeFigureOut">
              <a:rPr lang="zh-CN" altLang="en-US" smtClean="0"/>
              <a:t>2019/8/29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6" name="矩形 5"/>
          <p:cNvSpPr/>
          <p:nvPr userDrawn="1"/>
        </p:nvSpPr>
        <p:spPr>
          <a:xfrm>
            <a:off x="-122464" y="5743939"/>
            <a:ext cx="1538459" cy="1455746"/>
          </a:xfrm>
          <a:prstGeom prst="rect">
            <a:avLst/>
          </a:prstGeom>
          <a:blipFill>
            <a:blip r:embed="rId2" cstate="print">
              <a:alphaModFix amt="8000"/>
              <a:lum bright="70000" contrast="-7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5 - 副本"/>
          <p:cNvPicPr>
            <a:picLocks noChangeAspect="1"/>
          </p:cNvPicPr>
          <p:nvPr userDrawn="1"/>
        </p:nvPicPr>
        <p:blipFill>
          <a:blip r:embed="rId3" cstate="print"/>
          <a:stretch>
            <a:fillRect/>
          </a:stretch>
        </p:blipFill>
        <p:spPr>
          <a:xfrm>
            <a:off x="6813550" y="4735195"/>
            <a:ext cx="2674620" cy="25120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4110C6A-1790-43CC-A551-D863ABA5468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4110C6A-1790-43CC-A551-D863ABA54688}" type="datetimeFigureOut">
              <a:rPr lang="zh-CN" altLang="en-US" smtClean="0"/>
              <a:t>2019/8/29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4110C6A-1790-43CC-A551-D863ABA54688}" type="datetimeFigureOut">
              <a:rPr lang="zh-CN" altLang="en-US" smtClean="0"/>
              <a:t>2019/8/29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10C6A-1790-43CC-A551-D863ABA54688}" type="datetimeFigureOut">
              <a:rPr lang="zh-CN" altLang="en-US" smtClean="0"/>
              <a:t>2019/8/29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E7BAD4-E04C-445F-81CE-722F526F02A1}" type="slidenum">
              <a:rPr lang="zh-CN" altLang="en-US" smtClean="0"/>
              <a:t>‹#›</a:t>
            </a:fld>
            <a:endParaRPr lang="zh-CN" altLang="en-US"/>
          </a:p>
        </p:txBody>
      </p:sp>
      <p:pic>
        <p:nvPicPr>
          <p:cNvPr id="11" name="图片 10" descr="图片5 - 副本"/>
          <p:cNvPicPr>
            <a:picLocks noChangeAspect="1"/>
          </p:cNvPicPr>
          <p:nvPr userDrawn="1"/>
        </p:nvPicPr>
        <p:blipFill>
          <a:blip r:embed="rId2" cstate="print"/>
          <a:stretch>
            <a:fillRect/>
          </a:stretch>
        </p:blipFill>
        <p:spPr>
          <a:xfrm>
            <a:off x="6813550" y="4735195"/>
            <a:ext cx="2674620" cy="25120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110C6A-1790-43CC-A551-D863ABA5468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110C6A-1790-43CC-A551-D863ABA5468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10C6A-1790-43CC-A551-D863ABA54688}" type="datetimeFigureOut">
              <a:rPr lang="zh-CN" altLang="en-US" smtClean="0"/>
              <a:t>2019/8/29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7BAD4-E04C-445F-81CE-722F526F02A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 Id="rId6" Type="http://schemas.openxmlformats.org/officeDocument/2006/relationships/image" Target="../media/image10.tiff"/><Relationship Id="rId5" Type="http://schemas.openxmlformats.org/officeDocument/2006/relationships/image" Target="../media/image9.jpeg"/><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019人教音像社\信息技术\设计图【待补充】\图片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5" y="-61612"/>
            <a:ext cx="9401398" cy="696035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85750" y="184280"/>
            <a:ext cx="6313170"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0" name="文本框 9"/>
          <p:cNvSpPr txBox="1"/>
          <p:nvPr/>
        </p:nvSpPr>
        <p:spPr>
          <a:xfrm>
            <a:off x="888815" y="1902557"/>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数据保护的方法</a:t>
            </a:r>
          </a:p>
        </p:txBody>
      </p:sp>
      <p:sp>
        <p:nvSpPr>
          <p:cNvPr id="15" name="等腰三角形 8"/>
          <p:cNvSpPr/>
          <p:nvPr/>
        </p:nvSpPr>
        <p:spPr>
          <a:xfrm rot="5400000">
            <a:off x="508266" y="225953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6" name="任意多边形 16"/>
          <p:cNvSpPr/>
          <p:nvPr/>
        </p:nvSpPr>
        <p:spPr>
          <a:xfrm rot="10800000" flipH="1">
            <a:off x="233045" y="1550670"/>
            <a:ext cx="8677910" cy="4904740"/>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1768475" y="4898390"/>
            <a:ext cx="3609340" cy="706755"/>
          </a:xfrm>
          <a:prstGeom prst="rect">
            <a:avLst/>
          </a:prstGeom>
          <a:noFill/>
          <a:ln w="9525">
            <a:noFill/>
          </a:ln>
        </p:spPr>
        <p:txBody>
          <a:bodyPr wrap="square">
            <a:spAutoFit/>
          </a:bodyPr>
          <a:lstStyle/>
          <a:p>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sym typeface="+mn-ea"/>
              </a:rPr>
              <a:t>数据本身的安全</a:t>
            </a:r>
            <a:r>
              <a:rPr lang="en-US" altLang="zh-CN" sz="2000" b="1" dirty="0">
                <a:solidFill>
                  <a:schemeClr val="tx1">
                    <a:lumMod val="85000"/>
                    <a:lumOff val="15000"/>
                  </a:schemeClr>
                </a:solidFill>
                <a:latin typeface="楷体" panose="02010609060101010101" charset="-122"/>
                <a:ea typeface="楷体" panose="02010609060101010101" charset="-122"/>
                <a:sym typeface="+mn-ea"/>
              </a:rPr>
              <a:t>——</a:t>
            </a:r>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sym typeface="+mn-ea"/>
              </a:rPr>
              <a:t>数据加密</a:t>
            </a:r>
            <a:endPar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endParaRPr>
          </a:p>
          <a:p>
            <a:endParaRPr lang="en-US" altLang="zh-CN" sz="2000" b="1" dirty="0">
              <a:solidFill>
                <a:schemeClr val="tx1">
                  <a:lumMod val="85000"/>
                  <a:lumOff val="15000"/>
                </a:schemeClr>
              </a:solidFill>
              <a:latin typeface="楷体_GB2312" panose="02010609030101010101" pitchFamily="49" charset="-122"/>
              <a:ea typeface="楷体_GB2312" panose="02010609030101010101" pitchFamily="49" charset="-122"/>
              <a:sym typeface="+mn-ea"/>
            </a:endParaRPr>
          </a:p>
        </p:txBody>
      </p:sp>
      <p:sp>
        <p:nvSpPr>
          <p:cNvPr id="32" name="文本框 31"/>
          <p:cNvSpPr txBox="1"/>
          <p:nvPr/>
        </p:nvSpPr>
        <p:spPr>
          <a:xfrm>
            <a:off x="1768475" y="3114675"/>
            <a:ext cx="4010025" cy="398780"/>
          </a:xfrm>
          <a:prstGeom prst="rect">
            <a:avLst/>
          </a:prstGeom>
          <a:noFill/>
          <a:ln w="9525">
            <a:noFill/>
          </a:ln>
        </p:spPr>
        <p:txBody>
          <a:bodyPr wrap="square">
            <a:spAutoFit/>
          </a:bodyPr>
          <a:lstStyle/>
          <a:p>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数据防护的安全</a:t>
            </a:r>
            <a:r>
              <a:rPr lang="en-US" altLang="zh-CN" sz="2000" b="1" dirty="0">
                <a:solidFill>
                  <a:schemeClr val="tx1">
                    <a:lumMod val="85000"/>
                    <a:lumOff val="15000"/>
                  </a:schemeClr>
                </a:solidFill>
                <a:latin typeface="楷体" panose="02010609060101010101" charset="-122"/>
                <a:ea typeface="楷体" panose="02010609060101010101" charset="-122"/>
              </a:rPr>
              <a:t>——</a:t>
            </a:r>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sym typeface="+mn-ea"/>
              </a:rPr>
              <a:t>数据备份</a:t>
            </a:r>
            <a:endParaRPr lang="en-US" altLang="zh-CN" sz="2000" b="1" dirty="0">
              <a:solidFill>
                <a:schemeClr val="tx1">
                  <a:lumMod val="85000"/>
                  <a:lumOff val="15000"/>
                </a:schemeClr>
              </a:solidFill>
              <a:latin typeface="楷体_GB2312" panose="02010609030101010101" pitchFamily="49" charset="-122"/>
              <a:ea typeface="楷体_GB2312" panose="02010609030101010101" pitchFamily="49" charset="-122"/>
            </a:endParaRPr>
          </a:p>
        </p:txBody>
      </p:sp>
      <p:sp>
        <p:nvSpPr>
          <p:cNvPr id="34" name="文本框 33"/>
          <p:cNvSpPr txBox="1"/>
          <p:nvPr/>
        </p:nvSpPr>
        <p:spPr>
          <a:xfrm>
            <a:off x="4667250" y="2729865"/>
            <a:ext cx="1120140" cy="1168400"/>
          </a:xfrm>
          <a:prstGeom prst="rect">
            <a:avLst/>
          </a:prstGeom>
          <a:noFill/>
        </p:spPr>
        <p:txBody>
          <a:bodyPr wrap="square" rtlCol="0" anchor="t">
            <a:spAutoFit/>
          </a:bodyPr>
          <a:lstStyle/>
          <a:p>
            <a:r>
              <a:rPr lang="zh-CN" altLang="en-US" sz="7000">
                <a:latin typeface="宋体" panose="02010600030101010101" pitchFamily="2" charset="-122"/>
              </a:rPr>
              <a:t>｛</a:t>
            </a:r>
          </a:p>
        </p:txBody>
      </p:sp>
      <p:sp>
        <p:nvSpPr>
          <p:cNvPr id="35" name="文本框 34"/>
          <p:cNvSpPr txBox="1"/>
          <p:nvPr/>
        </p:nvSpPr>
        <p:spPr>
          <a:xfrm>
            <a:off x="5443855" y="2729865"/>
            <a:ext cx="2599690" cy="398780"/>
          </a:xfrm>
          <a:prstGeom prst="rect">
            <a:avLst/>
          </a:prstGeom>
          <a:noFill/>
          <a:ln w="9525">
            <a:noFill/>
          </a:ln>
        </p:spPr>
        <p:txBody>
          <a:bodyPr wrap="square">
            <a:spAutoFit/>
          </a:bodyPr>
          <a:lstStyle/>
          <a:p>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可移动存储设备备份</a:t>
            </a:r>
            <a:endPar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endParaRPr>
          </a:p>
        </p:txBody>
      </p:sp>
      <p:sp>
        <p:nvSpPr>
          <p:cNvPr id="36" name="文本框 35"/>
          <p:cNvSpPr txBox="1"/>
          <p:nvPr/>
        </p:nvSpPr>
        <p:spPr>
          <a:xfrm>
            <a:off x="5443855" y="3469640"/>
            <a:ext cx="1203960" cy="398780"/>
          </a:xfrm>
          <a:prstGeom prst="rect">
            <a:avLst/>
          </a:prstGeom>
          <a:noFill/>
        </p:spPr>
        <p:txBody>
          <a:bodyPr wrap="none" rtlCol="0" anchor="t">
            <a:spAutoFit/>
          </a:bodyPr>
          <a:lstStyle/>
          <a:p>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sym typeface="+mn-ea"/>
              </a:rPr>
              <a:t>网络备份</a:t>
            </a:r>
            <a:endPar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sym typeface="+mn-ea"/>
            </a:endParaRPr>
          </a:p>
        </p:txBody>
      </p:sp>
      <p:sp>
        <p:nvSpPr>
          <p:cNvPr id="37" name="文本框 36"/>
          <p:cNvSpPr txBox="1"/>
          <p:nvPr/>
        </p:nvSpPr>
        <p:spPr>
          <a:xfrm>
            <a:off x="6776085" y="3469640"/>
            <a:ext cx="958917" cy="400110"/>
          </a:xfrm>
          <a:prstGeom prst="rect">
            <a:avLst/>
          </a:prstGeom>
          <a:noFill/>
        </p:spPr>
        <p:txBody>
          <a:bodyPr wrap="none" rtlCol="0" anchor="t">
            <a:spAutoFit/>
          </a:bodyPr>
          <a:lstStyle/>
          <a:p>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sym typeface="+mn-ea"/>
              </a:rPr>
              <a:t>云存储</a:t>
            </a:r>
            <a:endPar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sym typeface="+mn-ea"/>
            </a:endParaRPr>
          </a:p>
        </p:txBody>
      </p:sp>
      <p:sp>
        <p:nvSpPr>
          <p:cNvPr id="40" name="文本框 39"/>
          <p:cNvSpPr txBox="1"/>
          <p:nvPr/>
        </p:nvSpPr>
        <p:spPr>
          <a:xfrm>
            <a:off x="4678045" y="4552315"/>
            <a:ext cx="1539875" cy="1168400"/>
          </a:xfrm>
          <a:prstGeom prst="rect">
            <a:avLst/>
          </a:prstGeom>
          <a:noFill/>
        </p:spPr>
        <p:txBody>
          <a:bodyPr wrap="square" rtlCol="0" anchor="t">
            <a:spAutoFit/>
          </a:bodyPr>
          <a:lstStyle/>
          <a:p>
            <a:r>
              <a:rPr lang="zh-CN" altLang="en-US" sz="7000">
                <a:latin typeface="宋体" panose="02010600030101010101" pitchFamily="2" charset="-122"/>
              </a:rPr>
              <a:t>｛</a:t>
            </a:r>
          </a:p>
        </p:txBody>
      </p:sp>
      <p:sp>
        <p:nvSpPr>
          <p:cNvPr id="41" name="文本框 40"/>
          <p:cNvSpPr txBox="1"/>
          <p:nvPr/>
        </p:nvSpPr>
        <p:spPr>
          <a:xfrm>
            <a:off x="5443855" y="4552315"/>
            <a:ext cx="1862455" cy="400110"/>
          </a:xfrm>
          <a:prstGeom prst="rect">
            <a:avLst/>
          </a:prstGeom>
          <a:noFill/>
          <a:ln w="9525">
            <a:noFill/>
          </a:ln>
        </p:spPr>
        <p:txBody>
          <a:bodyPr wrap="square">
            <a:spAutoFit/>
          </a:bodyPr>
          <a:lstStyle/>
          <a:p>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密文数据</a:t>
            </a:r>
            <a:endPar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endParaRPr>
          </a:p>
        </p:txBody>
      </p:sp>
      <p:sp>
        <p:nvSpPr>
          <p:cNvPr id="42" name="文本框 41"/>
          <p:cNvSpPr txBox="1"/>
          <p:nvPr/>
        </p:nvSpPr>
        <p:spPr>
          <a:xfrm rot="5400000">
            <a:off x="4484370" y="3469005"/>
            <a:ext cx="411480" cy="368300"/>
          </a:xfrm>
          <a:prstGeom prst="rect">
            <a:avLst/>
          </a:prstGeom>
          <a:noFill/>
        </p:spPr>
        <p:txBody>
          <a:bodyPr wrap="none" rtlCol="0" anchor="t">
            <a:spAutoFit/>
          </a:bodyPr>
          <a:lstStyle/>
          <a:p>
            <a:r>
              <a:rPr lang="zh-CN" altLang="en-US">
                <a:cs typeface="Arial" panose="020B0604020202020204" pitchFamily="34" charset="0"/>
              </a:rPr>
              <a:t>→</a:t>
            </a:r>
          </a:p>
        </p:txBody>
      </p:sp>
      <p:sp>
        <p:nvSpPr>
          <p:cNvPr id="45" name="文本框 44"/>
          <p:cNvSpPr txBox="1"/>
          <p:nvPr/>
        </p:nvSpPr>
        <p:spPr>
          <a:xfrm>
            <a:off x="5443855" y="5311140"/>
            <a:ext cx="1862455" cy="400110"/>
          </a:xfrm>
          <a:prstGeom prst="rect">
            <a:avLst/>
          </a:prstGeom>
          <a:noFill/>
          <a:ln w="9525">
            <a:noFill/>
          </a:ln>
        </p:spPr>
        <p:txBody>
          <a:bodyPr wrap="square">
            <a:spAutoFit/>
          </a:bodyPr>
          <a:lstStyle/>
          <a:p>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加密文件</a:t>
            </a:r>
            <a:endPar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endParaRPr>
          </a:p>
        </p:txBody>
      </p:sp>
      <p:sp>
        <p:nvSpPr>
          <p:cNvPr id="47" name="文本框 46"/>
          <p:cNvSpPr txBox="1"/>
          <p:nvPr/>
        </p:nvSpPr>
        <p:spPr>
          <a:xfrm>
            <a:off x="3022600" y="3763645"/>
            <a:ext cx="3710305" cy="706755"/>
          </a:xfrm>
          <a:prstGeom prst="rect">
            <a:avLst/>
          </a:prstGeom>
          <a:noFill/>
          <a:ln w="9525">
            <a:noFill/>
          </a:ln>
        </p:spPr>
        <p:txBody>
          <a:bodyPr wrap="square">
            <a:spAutoFit/>
          </a:bodyPr>
          <a:lstStyle/>
          <a:p>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实时备份与定时备份、</a:t>
            </a:r>
          </a:p>
          <a:p>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全备份、增量备份与差异备份</a:t>
            </a:r>
            <a:endPar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endParaRPr>
          </a:p>
        </p:txBody>
      </p:sp>
      <p:sp>
        <p:nvSpPr>
          <p:cNvPr id="48" name="文本框 47"/>
          <p:cNvSpPr txBox="1"/>
          <p:nvPr/>
        </p:nvSpPr>
        <p:spPr>
          <a:xfrm>
            <a:off x="-48577" y="2908935"/>
            <a:ext cx="1539875" cy="2707005"/>
          </a:xfrm>
          <a:prstGeom prst="rect">
            <a:avLst/>
          </a:prstGeom>
          <a:noFill/>
        </p:spPr>
        <p:txBody>
          <a:bodyPr wrap="square" rtlCol="0" anchor="t">
            <a:spAutoFit/>
          </a:bodyPr>
          <a:lstStyle/>
          <a:p>
            <a:r>
              <a:rPr lang="zh-CN" altLang="en-US" sz="17000" dirty="0">
                <a:latin typeface="宋体" panose="02010600030101010101" pitchFamily="2" charset="-122"/>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8" name="文本框 7"/>
          <p:cNvSpPr txBox="1"/>
          <p:nvPr/>
        </p:nvSpPr>
        <p:spPr>
          <a:xfrm>
            <a:off x="946812" y="1852514"/>
            <a:ext cx="7739987" cy="715581"/>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数据加密</a:t>
            </a:r>
          </a:p>
        </p:txBody>
      </p:sp>
      <p:sp>
        <p:nvSpPr>
          <p:cNvPr id="9" name="文本框 8"/>
          <p:cNvSpPr txBox="1"/>
          <p:nvPr/>
        </p:nvSpPr>
        <p:spPr>
          <a:xfrm>
            <a:off x="604999" y="2856135"/>
            <a:ext cx="8099076" cy="1938992"/>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spcAft>
                <a:spcPts val="1000"/>
              </a:spcAft>
              <a:buNone/>
            </a:pPr>
            <a:r>
              <a:rPr lang="zh-CN" altLang="en-US" dirty="0">
                <a:solidFill>
                  <a:schemeClr val="tx1">
                    <a:lumMod val="85000"/>
                    <a:lumOff val="15000"/>
                  </a:schemeClr>
                </a:solidFill>
              </a:rPr>
              <a:t>    数据加密是一门历史悠久的技术，指通过加密算法和加密密钥将明文转变为密文，而解密则是通过解密算法和解密密钥将密文恢复为明文。它的核心是密码学。数据加密是计算机系统对信息进行保护的一种最可靠的办法。它利用密码技术对信息进行加密，实现信息隐蔽，从而起到保护信息的安全的作用。</a:t>
            </a:r>
          </a:p>
        </p:txBody>
      </p:sp>
      <p:sp>
        <p:nvSpPr>
          <p:cNvPr id="16" name="任意多边形 16"/>
          <p:cNvSpPr/>
          <p:nvPr/>
        </p:nvSpPr>
        <p:spPr>
          <a:xfrm rot="10800000" flipH="1">
            <a:off x="232996" y="1550372"/>
            <a:ext cx="8678007" cy="481994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8"/>
          <p:cNvSpPr/>
          <p:nvPr/>
        </p:nvSpPr>
        <p:spPr>
          <a:xfrm rot="5400000">
            <a:off x="508266" y="225953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4" name="文本框 13"/>
          <p:cNvSpPr txBox="1"/>
          <p:nvPr/>
        </p:nvSpPr>
        <p:spPr>
          <a:xfrm>
            <a:off x="599611" y="2768977"/>
            <a:ext cx="8215915" cy="2820035"/>
          </a:xfrm>
          <a:prstGeom prst="rect">
            <a:avLst/>
          </a:prstGeom>
          <a:noFill/>
          <a:ln w="9525">
            <a:noFill/>
          </a:ln>
        </p:spPr>
        <p:txBody>
          <a:bodyPr wrap="square">
            <a:spAutoFit/>
          </a:bodyPr>
          <a:lstStyle/>
          <a:p>
            <a:pPr>
              <a:lnSpc>
                <a:spcPct val="120000"/>
              </a:lnSpc>
              <a:spcBef>
                <a:spcPts val="0"/>
              </a:spcBef>
              <a:spcAft>
                <a:spcPts val="1000"/>
              </a:spcAft>
            </a:pPr>
            <a:r>
              <a:rPr lang="en-US" altLang="zh-CN" sz="2000" b="1" dirty="0">
                <a:solidFill>
                  <a:schemeClr val="tx1">
                    <a:lumMod val="85000"/>
                    <a:lumOff val="15000"/>
                  </a:schemeClr>
                </a:solidFill>
                <a:latin typeface="楷体_GB2312" panose="02010609030101010101" pitchFamily="49" charset="-122"/>
                <a:ea typeface="楷体_GB2312" panose="02010609030101010101" pitchFamily="49" charset="-122"/>
              </a:rPr>
              <a:t>    </a:t>
            </a:r>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一个加密系统是由明文、密文、算法和密钥组成。</a:t>
            </a:r>
          </a:p>
          <a:p>
            <a:pPr>
              <a:lnSpc>
                <a:spcPct val="120000"/>
              </a:lnSpc>
              <a:spcBef>
                <a:spcPts val="0"/>
              </a:spcBef>
              <a:spcAft>
                <a:spcPts val="1000"/>
              </a:spcAft>
            </a:pPr>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    密钥：是由数字、字母或特殊符号组成的字符串，用它控制数据加密、解密的过程；</a:t>
            </a:r>
          </a:p>
          <a:p>
            <a:pPr>
              <a:lnSpc>
                <a:spcPct val="120000"/>
              </a:lnSpc>
              <a:spcBef>
                <a:spcPts val="0"/>
              </a:spcBef>
              <a:spcAft>
                <a:spcPts val="1000"/>
              </a:spcAft>
            </a:pPr>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    加密算法：加密所采用的变换方法；</a:t>
            </a:r>
          </a:p>
          <a:p>
            <a:pPr>
              <a:lnSpc>
                <a:spcPct val="120000"/>
              </a:lnSpc>
              <a:spcBef>
                <a:spcPts val="0"/>
              </a:spcBef>
              <a:spcAft>
                <a:spcPts val="1000"/>
              </a:spcAft>
            </a:pPr>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    解密：对密文实施与加密相逆的变换，从而获得明文的过程；</a:t>
            </a:r>
          </a:p>
          <a:p>
            <a:pPr>
              <a:lnSpc>
                <a:spcPct val="120000"/>
              </a:lnSpc>
              <a:spcBef>
                <a:spcPts val="0"/>
              </a:spcBef>
              <a:spcAft>
                <a:spcPts val="1000"/>
              </a:spcAft>
            </a:pPr>
            <a:r>
              <a:rPr lang="zh-CN" sz="2000" b="1" dirty="0">
                <a:solidFill>
                  <a:schemeClr val="tx1">
                    <a:lumMod val="85000"/>
                    <a:lumOff val="15000"/>
                  </a:schemeClr>
                </a:solidFill>
                <a:latin typeface="楷体_GB2312" panose="02010609030101010101" pitchFamily="49" charset="-122"/>
                <a:ea typeface="楷体_GB2312" panose="02010609030101010101" pitchFamily="49" charset="-122"/>
              </a:rPr>
              <a:t>    解密算法：解密所采用的变换方法。</a:t>
            </a:r>
            <a:endPar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endParaRPr>
          </a:p>
        </p:txBody>
      </p:sp>
      <p:sp>
        <p:nvSpPr>
          <p:cNvPr id="16" name="任意多边形 16"/>
          <p:cNvSpPr/>
          <p:nvPr/>
        </p:nvSpPr>
        <p:spPr>
          <a:xfrm rot="10800000" flipH="1">
            <a:off x="232996" y="1550372"/>
            <a:ext cx="8678007" cy="481994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946812" y="1852514"/>
            <a:ext cx="7739987" cy="715581"/>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数据加密</a:t>
            </a:r>
          </a:p>
        </p:txBody>
      </p:sp>
      <p:sp>
        <p:nvSpPr>
          <p:cNvPr id="15" name="等腰三角形 8"/>
          <p:cNvSpPr/>
          <p:nvPr/>
        </p:nvSpPr>
        <p:spPr>
          <a:xfrm rot="5400000">
            <a:off x="508266" y="225953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85750" y="184280"/>
            <a:ext cx="6313170"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0" name="文本框 9"/>
          <p:cNvSpPr txBox="1"/>
          <p:nvPr/>
        </p:nvSpPr>
        <p:spPr>
          <a:xfrm>
            <a:off x="888815" y="1902557"/>
            <a:ext cx="5686532" cy="737510"/>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项目活动</a:t>
            </a:r>
            <a:r>
              <a:rPr lang="en-US" altLang="zh-CN" sz="3200" dirty="0">
                <a:solidFill>
                  <a:srgbClr val="466E8C"/>
                </a:solidFill>
                <a:effectLst/>
              </a:rPr>
              <a:t>1</a:t>
            </a:r>
            <a:r>
              <a:rPr lang="zh-CN" altLang="en-US" sz="3200" dirty="0">
                <a:solidFill>
                  <a:srgbClr val="466E8C"/>
                </a:solidFill>
                <a:effectLst/>
              </a:rPr>
              <a:t>：给数据加密</a:t>
            </a:r>
          </a:p>
        </p:txBody>
      </p:sp>
      <p:sp>
        <p:nvSpPr>
          <p:cNvPr id="11" name="文本框 10"/>
          <p:cNvSpPr txBox="1"/>
          <p:nvPr/>
        </p:nvSpPr>
        <p:spPr>
          <a:xfrm>
            <a:off x="888815" y="2635905"/>
            <a:ext cx="8099076" cy="3415030"/>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举例：</a:t>
            </a:r>
          </a:p>
          <a:p>
            <a:pPr marL="0" indent="0">
              <a:buNone/>
            </a:pPr>
            <a:r>
              <a:rPr lang="zh-CN" altLang="en-US" dirty="0">
                <a:solidFill>
                  <a:schemeClr val="tx1">
                    <a:lumMod val="85000"/>
                    <a:lumOff val="15000"/>
                  </a:schemeClr>
                </a:solidFill>
              </a:rPr>
              <a:t>采用替换和置换的方法对字符串“</a:t>
            </a:r>
            <a:r>
              <a:rPr lang="en-US" altLang="zh-CN" dirty="0" err="1">
                <a:solidFill>
                  <a:schemeClr val="tx1">
                    <a:lumMod val="85000"/>
                    <a:lumOff val="15000"/>
                  </a:schemeClr>
                </a:solidFill>
              </a:rPr>
              <a:t>bj</a:t>
            </a:r>
            <a:r>
              <a:rPr lang="en-US" altLang="zh-CN" dirty="0">
                <a:solidFill>
                  <a:schemeClr val="tx1">
                    <a:lumMod val="85000"/>
                    <a:lumOff val="15000"/>
                  </a:schemeClr>
                </a:solidFill>
              </a:rPr>
              <a:t>”</a:t>
            </a:r>
            <a:r>
              <a:rPr lang="zh-CN" altLang="en-US" dirty="0">
                <a:solidFill>
                  <a:schemeClr val="tx1">
                    <a:lumMod val="85000"/>
                    <a:lumOff val="15000"/>
                  </a:schemeClr>
                </a:solidFill>
              </a:rPr>
              <a:t>加密，</a:t>
            </a:r>
          </a:p>
          <a:p>
            <a:pPr marL="0" indent="0">
              <a:buNone/>
            </a:pPr>
            <a:r>
              <a:rPr lang="zh-CN" altLang="en-US" dirty="0">
                <a:solidFill>
                  <a:schemeClr val="tx1">
                    <a:lumMod val="85000"/>
                    <a:lumOff val="15000"/>
                  </a:schemeClr>
                </a:solidFill>
              </a:rPr>
              <a:t>若密钥设成“</a:t>
            </a:r>
            <a:r>
              <a:rPr lang="en-US" altLang="zh-CN" dirty="0">
                <a:solidFill>
                  <a:schemeClr val="tx1">
                    <a:lumMod val="85000"/>
                    <a:lumOff val="15000"/>
                  </a:schemeClr>
                </a:solidFill>
              </a:rPr>
              <a:t>5”</a:t>
            </a:r>
            <a:r>
              <a:rPr lang="zh-CN" altLang="en-US" dirty="0">
                <a:solidFill>
                  <a:schemeClr val="tx1">
                    <a:lumMod val="85000"/>
                    <a:lumOff val="15000"/>
                  </a:schemeClr>
                </a:solidFill>
              </a:rPr>
              <a:t>，</a:t>
            </a:r>
          </a:p>
          <a:p>
            <a:pPr marL="0" indent="0">
              <a:buNone/>
            </a:pPr>
            <a:r>
              <a:rPr lang="zh-CN" altLang="en-US" dirty="0">
                <a:solidFill>
                  <a:schemeClr val="tx1">
                    <a:lumMod val="85000"/>
                    <a:lumOff val="15000"/>
                  </a:schemeClr>
                </a:solidFill>
              </a:rPr>
              <a:t>将字符用</a:t>
            </a:r>
            <a:r>
              <a:rPr lang="en-US" altLang="zh-CN" dirty="0">
                <a:solidFill>
                  <a:schemeClr val="tx1">
                    <a:lumMod val="85000"/>
                    <a:lumOff val="15000"/>
                  </a:schemeClr>
                </a:solidFill>
              </a:rPr>
              <a:t>0</a:t>
            </a:r>
            <a:r>
              <a:rPr lang="zh-CN" altLang="en-US" dirty="0">
                <a:solidFill>
                  <a:schemeClr val="tx1">
                    <a:lumMod val="85000"/>
                    <a:lumOff val="15000"/>
                  </a:schemeClr>
                </a:solidFill>
              </a:rPr>
              <a:t>～</a:t>
            </a:r>
            <a:r>
              <a:rPr lang="en-US" altLang="zh-CN" dirty="0">
                <a:solidFill>
                  <a:schemeClr val="tx1">
                    <a:lumMod val="85000"/>
                    <a:lumOff val="15000"/>
                  </a:schemeClr>
                </a:solidFill>
              </a:rPr>
              <a:t>26</a:t>
            </a:r>
            <a:r>
              <a:rPr lang="zh-CN" altLang="en-US" dirty="0">
                <a:solidFill>
                  <a:schemeClr val="tx1">
                    <a:lumMod val="85000"/>
                    <a:lumOff val="15000"/>
                  </a:schemeClr>
                </a:solidFill>
              </a:rPr>
              <a:t>范围内的整数取代明文的每个字符，空格符</a:t>
            </a:r>
            <a:r>
              <a:rPr lang="en-US" altLang="zh-CN" dirty="0">
                <a:solidFill>
                  <a:schemeClr val="tx1">
                    <a:lumMod val="85000"/>
                    <a:lumOff val="15000"/>
                  </a:schemeClr>
                </a:solidFill>
              </a:rPr>
              <a:t>=00</a:t>
            </a:r>
            <a:r>
              <a:rPr lang="zh-CN" altLang="en-US" dirty="0">
                <a:solidFill>
                  <a:schemeClr val="tx1">
                    <a:lumMod val="85000"/>
                    <a:lumOff val="15000"/>
                  </a:schemeClr>
                </a:solidFill>
              </a:rPr>
              <a:t>，</a:t>
            </a:r>
            <a:r>
              <a:rPr lang="en-US" altLang="zh-CN" dirty="0">
                <a:solidFill>
                  <a:schemeClr val="tx1">
                    <a:lumMod val="85000"/>
                    <a:lumOff val="15000"/>
                  </a:schemeClr>
                </a:solidFill>
              </a:rPr>
              <a:t>a=01</a:t>
            </a:r>
            <a:r>
              <a:rPr lang="zh-CN" altLang="en-US" dirty="0">
                <a:solidFill>
                  <a:schemeClr val="tx1">
                    <a:lumMod val="85000"/>
                    <a:lumOff val="15000"/>
                  </a:schemeClr>
                </a:solidFill>
              </a:rPr>
              <a:t>，</a:t>
            </a:r>
            <a:r>
              <a:rPr lang="en-US" altLang="zh-CN" dirty="0">
                <a:solidFill>
                  <a:schemeClr val="tx1">
                    <a:lumMod val="85000"/>
                    <a:lumOff val="15000"/>
                  </a:schemeClr>
                </a:solidFill>
              </a:rPr>
              <a:t>b=02</a:t>
            </a:r>
            <a:r>
              <a:rPr lang="zh-CN" altLang="en-US" dirty="0">
                <a:solidFill>
                  <a:schemeClr val="tx1">
                    <a:lumMod val="85000"/>
                    <a:lumOff val="15000"/>
                  </a:schemeClr>
                </a:solidFill>
              </a:rPr>
              <a:t>，</a:t>
            </a:r>
            <a:r>
              <a:rPr lang="en-US" altLang="zh-CN" dirty="0" smtClean="0">
                <a:solidFill>
                  <a:schemeClr val="tx1">
                    <a:lumMod val="85000"/>
                    <a:lumOff val="15000"/>
                  </a:schemeClr>
                </a:solidFill>
              </a:rPr>
              <a:t>…</a:t>
            </a:r>
            <a:r>
              <a:rPr lang="zh-CN" altLang="en-US" dirty="0" smtClean="0">
                <a:solidFill>
                  <a:schemeClr val="tx1">
                    <a:lumMod val="85000"/>
                    <a:lumOff val="15000"/>
                  </a:schemeClr>
                </a:solidFill>
              </a:rPr>
              <a:t>，</a:t>
            </a:r>
            <a:r>
              <a:rPr lang="en-US" altLang="zh-CN" dirty="0">
                <a:solidFill>
                  <a:schemeClr val="tx1">
                    <a:lumMod val="85000"/>
                    <a:lumOff val="15000"/>
                  </a:schemeClr>
                </a:solidFill>
              </a:rPr>
              <a:t>z=26</a:t>
            </a:r>
            <a:r>
              <a:rPr lang="zh-CN" altLang="en-US" dirty="0">
                <a:solidFill>
                  <a:schemeClr val="tx1">
                    <a:lumMod val="85000"/>
                    <a:lumOff val="15000"/>
                  </a:schemeClr>
                </a:solidFill>
              </a:rPr>
              <a:t>，</a:t>
            </a:r>
          </a:p>
          <a:p>
            <a:pPr marL="0" indent="0">
              <a:buNone/>
            </a:pPr>
            <a:r>
              <a:rPr lang="zh-CN" altLang="en-US" dirty="0">
                <a:solidFill>
                  <a:schemeClr val="tx1">
                    <a:lumMod val="85000"/>
                    <a:lumOff val="15000"/>
                  </a:schemeClr>
                </a:solidFill>
              </a:rPr>
              <a:t>替代后为：</a:t>
            </a:r>
            <a:r>
              <a:rPr lang="en-US" altLang="zh-CN" dirty="0">
                <a:solidFill>
                  <a:schemeClr val="tx1">
                    <a:lumMod val="85000"/>
                    <a:lumOff val="15000"/>
                  </a:schemeClr>
                </a:solidFill>
              </a:rPr>
              <a:t>0210</a:t>
            </a:r>
            <a:r>
              <a:rPr lang="zh-CN" altLang="en-US" dirty="0">
                <a:solidFill>
                  <a:schemeClr val="tx1">
                    <a:lumMod val="85000"/>
                    <a:lumOff val="15000"/>
                  </a:schemeClr>
                </a:solidFill>
              </a:rPr>
              <a:t>，</a:t>
            </a:r>
          </a:p>
          <a:p>
            <a:pPr marL="0" indent="0">
              <a:buNone/>
            </a:pPr>
            <a:r>
              <a:rPr lang="zh-CN" altLang="en-US" dirty="0">
                <a:solidFill>
                  <a:schemeClr val="tx1">
                    <a:lumMod val="85000"/>
                    <a:lumOff val="15000"/>
                  </a:schemeClr>
                </a:solidFill>
              </a:rPr>
              <a:t>将密钥与每一位数字进行“加”运算，超出</a:t>
            </a:r>
            <a:r>
              <a:rPr lang="en-US" altLang="zh-CN" dirty="0">
                <a:solidFill>
                  <a:schemeClr val="tx1">
                    <a:lumMod val="85000"/>
                    <a:lumOff val="15000"/>
                  </a:schemeClr>
                </a:solidFill>
              </a:rPr>
              <a:t>9</a:t>
            </a:r>
            <a:r>
              <a:rPr lang="zh-CN" altLang="en-US" dirty="0">
                <a:solidFill>
                  <a:schemeClr val="tx1">
                    <a:lumMod val="85000"/>
                    <a:lumOff val="15000"/>
                  </a:schemeClr>
                </a:solidFill>
              </a:rPr>
              <a:t>的取个位，</a:t>
            </a:r>
            <a:r>
              <a:rPr lang="en-US" altLang="zh-CN" dirty="0">
                <a:solidFill>
                  <a:schemeClr val="tx1">
                    <a:lumMod val="85000"/>
                    <a:lumOff val="15000"/>
                  </a:schemeClr>
                </a:solidFill>
              </a:rPr>
              <a:t>10</a:t>
            </a:r>
            <a:r>
              <a:rPr lang="zh-CN" altLang="en-US" dirty="0">
                <a:solidFill>
                  <a:schemeClr val="tx1">
                    <a:lumMod val="85000"/>
                    <a:lumOff val="15000"/>
                  </a:schemeClr>
                </a:solidFill>
              </a:rPr>
              <a:t>取</a:t>
            </a:r>
            <a:r>
              <a:rPr lang="en-US" altLang="zh-CN" dirty="0">
                <a:solidFill>
                  <a:schemeClr val="tx1">
                    <a:lumMod val="85000"/>
                    <a:lumOff val="15000"/>
                  </a:schemeClr>
                </a:solidFill>
              </a:rPr>
              <a:t>0</a:t>
            </a:r>
            <a:r>
              <a:rPr lang="zh-CN" altLang="en-US" dirty="0">
                <a:solidFill>
                  <a:schemeClr val="tx1">
                    <a:lumMod val="85000"/>
                    <a:lumOff val="15000"/>
                  </a:schemeClr>
                </a:solidFill>
              </a:rPr>
              <a:t>替代原位数字，</a:t>
            </a:r>
          </a:p>
          <a:p>
            <a:pPr marL="0" indent="0">
              <a:buNone/>
            </a:pPr>
            <a:r>
              <a:rPr lang="zh-CN" altLang="en-US" dirty="0">
                <a:solidFill>
                  <a:schemeClr val="tx1">
                    <a:lumMod val="85000"/>
                    <a:lumOff val="15000"/>
                  </a:schemeClr>
                </a:solidFill>
              </a:rPr>
              <a:t>替换后为：</a:t>
            </a:r>
            <a:r>
              <a:rPr lang="en-US" altLang="zh-CN" dirty="0">
                <a:solidFill>
                  <a:schemeClr val="tx1">
                    <a:lumMod val="85000"/>
                    <a:lumOff val="15000"/>
                  </a:schemeClr>
                </a:solidFill>
              </a:rPr>
              <a:t>5765</a:t>
            </a:r>
            <a:r>
              <a:rPr lang="zh-CN" altLang="en-US" dirty="0">
                <a:solidFill>
                  <a:schemeClr val="tx1">
                    <a:lumMod val="85000"/>
                    <a:lumOff val="15000"/>
                  </a:schemeClr>
                </a:solidFill>
              </a:rPr>
              <a:t>。</a:t>
            </a:r>
          </a:p>
        </p:txBody>
      </p:sp>
      <p:sp>
        <p:nvSpPr>
          <p:cNvPr id="15" name="等腰三角形 8"/>
          <p:cNvSpPr/>
          <p:nvPr/>
        </p:nvSpPr>
        <p:spPr>
          <a:xfrm rot="5400000">
            <a:off x="508266" y="225953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6" name="任意多边形 16"/>
          <p:cNvSpPr/>
          <p:nvPr/>
        </p:nvSpPr>
        <p:spPr>
          <a:xfrm rot="10800000" flipH="1">
            <a:off x="232996" y="1550372"/>
            <a:ext cx="8678007" cy="481994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2" y="1545809"/>
            <a:ext cx="7739987" cy="715581"/>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项目活动</a:t>
            </a:r>
            <a:r>
              <a:rPr lang="en-US" altLang="zh-CN" sz="3200" dirty="0">
                <a:solidFill>
                  <a:srgbClr val="466E8C"/>
                </a:solidFill>
                <a:effectLst/>
              </a:rPr>
              <a:t>1  </a:t>
            </a:r>
            <a:r>
              <a:rPr lang="zh-CN" altLang="en-US" sz="3200" dirty="0">
                <a:solidFill>
                  <a:srgbClr val="466E8C"/>
                </a:solidFill>
                <a:effectLst/>
              </a:rPr>
              <a:t>给数据加密</a:t>
            </a:r>
          </a:p>
        </p:txBody>
      </p:sp>
      <p:sp>
        <p:nvSpPr>
          <p:cNvPr id="9" name="文本框 8"/>
          <p:cNvSpPr txBox="1"/>
          <p:nvPr/>
        </p:nvSpPr>
        <p:spPr>
          <a:xfrm>
            <a:off x="604999" y="2396227"/>
            <a:ext cx="8099076" cy="82994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en-US" altLang="zh-CN" dirty="0">
                <a:solidFill>
                  <a:schemeClr val="tx1">
                    <a:lumMod val="85000"/>
                    <a:lumOff val="15000"/>
                  </a:schemeClr>
                </a:solidFill>
              </a:rPr>
              <a:t>    1.</a:t>
            </a:r>
            <a:r>
              <a:rPr lang="zh-CN" altLang="en-US" dirty="0">
                <a:solidFill>
                  <a:schemeClr val="tx1">
                    <a:lumMod val="85000"/>
                    <a:lumOff val="15000"/>
                  </a:schemeClr>
                </a:solidFill>
              </a:rPr>
              <a:t>将字符串“</a:t>
            </a:r>
            <a:r>
              <a:rPr lang="en-US" altLang="zh-CN" dirty="0" err="1">
                <a:solidFill>
                  <a:schemeClr val="tx1">
                    <a:lumMod val="85000"/>
                    <a:lumOff val="15000"/>
                  </a:schemeClr>
                </a:solidFill>
              </a:rPr>
              <a:t>bj</a:t>
            </a:r>
            <a:r>
              <a:rPr lang="en-US" altLang="zh-CN" dirty="0">
                <a:solidFill>
                  <a:schemeClr val="tx1">
                    <a:lumMod val="85000"/>
                    <a:lumOff val="15000"/>
                  </a:schemeClr>
                </a:solidFill>
              </a:rPr>
              <a:t> </a:t>
            </a:r>
            <a:r>
              <a:rPr lang="en-US" altLang="zh-CN" dirty="0" err="1">
                <a:solidFill>
                  <a:schemeClr val="tx1">
                    <a:lumMod val="85000"/>
                    <a:lumOff val="15000"/>
                  </a:schemeClr>
                </a:solidFill>
              </a:rPr>
              <a:t>tj</a:t>
            </a:r>
            <a:r>
              <a:rPr lang="en-US" altLang="zh-CN" dirty="0">
                <a:solidFill>
                  <a:schemeClr val="tx1">
                    <a:lumMod val="85000"/>
                    <a:lumOff val="15000"/>
                  </a:schemeClr>
                </a:solidFill>
              </a:rPr>
              <a:t> </a:t>
            </a:r>
            <a:r>
              <a:rPr lang="en-US" altLang="zh-CN" dirty="0" err="1">
                <a:solidFill>
                  <a:schemeClr val="tx1">
                    <a:lumMod val="85000"/>
                    <a:lumOff val="15000"/>
                  </a:schemeClr>
                </a:solidFill>
              </a:rPr>
              <a:t>hb</a:t>
            </a:r>
            <a:r>
              <a:rPr lang="en-US" altLang="zh-CN" dirty="0">
                <a:solidFill>
                  <a:schemeClr val="tx1">
                    <a:lumMod val="85000"/>
                    <a:lumOff val="15000"/>
                  </a:schemeClr>
                </a:solidFill>
              </a:rPr>
              <a:t>”</a:t>
            </a:r>
            <a:r>
              <a:rPr lang="zh-CN" altLang="en-US" dirty="0">
                <a:solidFill>
                  <a:schemeClr val="tx1">
                    <a:lumMod val="85000"/>
                    <a:lumOff val="15000"/>
                  </a:schemeClr>
                </a:solidFill>
              </a:rPr>
              <a:t>进行加密，小组可参考举例自行设计规则，并写出规则和密文结果。</a:t>
            </a:r>
          </a:p>
        </p:txBody>
      </p:sp>
      <p:sp>
        <p:nvSpPr>
          <p:cNvPr id="14" name="文本框 13"/>
          <p:cNvSpPr txBox="1"/>
          <p:nvPr/>
        </p:nvSpPr>
        <p:spPr>
          <a:xfrm>
            <a:off x="604999" y="3103330"/>
            <a:ext cx="7563641" cy="706755"/>
          </a:xfrm>
          <a:prstGeom prst="rect">
            <a:avLst/>
          </a:prstGeom>
          <a:noFill/>
          <a:ln w="9525">
            <a:noFill/>
          </a:ln>
        </p:spPr>
        <p:txBody>
          <a:bodyPr wrap="square">
            <a:spAutoFit/>
          </a:bodyPr>
          <a:lstStyle/>
          <a:p>
            <a:pPr indent="266700"/>
            <a:r>
              <a:rPr lang="en-US" altLang="zh-CN" sz="2000" b="1" dirty="0">
                <a:solidFill>
                  <a:schemeClr val="tx1">
                    <a:lumMod val="85000"/>
                    <a:lumOff val="15000"/>
                  </a:schemeClr>
                </a:solidFill>
                <a:latin typeface="楷体_GB2312" panose="02010609030101010101" pitchFamily="49" charset="-122"/>
                <a:ea typeface="楷体_GB2312" panose="02010609030101010101" pitchFamily="49" charset="-122"/>
              </a:rPr>
              <a:t>  </a:t>
            </a:r>
            <a:r>
              <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rPr>
              <a:t>项目分工：以</a:t>
            </a:r>
            <a:r>
              <a:rPr lang="en-US" altLang="zh-CN" sz="2000" b="1" dirty="0">
                <a:solidFill>
                  <a:schemeClr val="tx1">
                    <a:lumMod val="85000"/>
                    <a:lumOff val="15000"/>
                  </a:schemeClr>
                </a:solidFill>
                <a:latin typeface="楷体_GB2312" panose="02010609030101010101" pitchFamily="49" charset="-122"/>
                <a:ea typeface="楷体_GB2312" panose="02010609030101010101" pitchFamily="49" charset="-122"/>
              </a:rPr>
              <a:t>4</a:t>
            </a:r>
            <a:r>
              <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rPr>
              <a:t>～</a:t>
            </a:r>
            <a:r>
              <a:rPr lang="en-US" altLang="zh-CN" sz="2000" b="1" dirty="0">
                <a:solidFill>
                  <a:schemeClr val="tx1">
                    <a:lumMod val="85000"/>
                    <a:lumOff val="15000"/>
                  </a:schemeClr>
                </a:solidFill>
                <a:latin typeface="楷体_GB2312" panose="02010609030101010101" pitchFamily="49" charset="-122"/>
                <a:ea typeface="楷体_GB2312" panose="02010609030101010101" pitchFamily="49" charset="-122"/>
              </a:rPr>
              <a:t>6</a:t>
            </a:r>
            <a:r>
              <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rPr>
              <a:t>人为一个小组，组内分成设置密码组和破解密码组，明确任务。</a:t>
            </a:r>
          </a:p>
        </p:txBody>
      </p:sp>
      <p:graphicFrame>
        <p:nvGraphicFramePr>
          <p:cNvPr id="13" name="表格 12"/>
          <p:cNvGraphicFramePr/>
          <p:nvPr>
            <p:extLst>
              <p:ext uri="{D42A27DB-BD31-4B8C-83A1-F6EECF244321}">
                <p14:modId xmlns:p14="http://schemas.microsoft.com/office/powerpoint/2010/main" val="2666571112"/>
              </p:ext>
            </p:extLst>
          </p:nvPr>
        </p:nvGraphicFramePr>
        <p:xfrm>
          <a:off x="645795" y="3811270"/>
          <a:ext cx="7806055" cy="2717752"/>
        </p:xfrm>
        <a:graphic>
          <a:graphicData uri="http://schemas.openxmlformats.org/drawingml/2006/table">
            <a:tbl>
              <a:tblPr firstRow="1" bandRow="1">
                <a:tableStyleId>{5940675A-B579-460E-94D1-54222C63F5DA}</a:tableStyleId>
              </a:tblPr>
              <a:tblGrid>
                <a:gridCol w="1081405">
                  <a:extLst>
                    <a:ext uri="{9D8B030D-6E8A-4147-A177-3AD203B41FA5}">
                      <a16:colId xmlns:a16="http://schemas.microsoft.com/office/drawing/2014/main" xmlns="" val="20000"/>
                    </a:ext>
                  </a:extLst>
                </a:gridCol>
                <a:gridCol w="739775">
                  <a:extLst>
                    <a:ext uri="{9D8B030D-6E8A-4147-A177-3AD203B41FA5}">
                      <a16:colId xmlns:a16="http://schemas.microsoft.com/office/drawing/2014/main" xmlns="" val="20001"/>
                    </a:ext>
                  </a:extLst>
                </a:gridCol>
                <a:gridCol w="5001895">
                  <a:extLst>
                    <a:ext uri="{9D8B030D-6E8A-4147-A177-3AD203B41FA5}">
                      <a16:colId xmlns:a16="http://schemas.microsoft.com/office/drawing/2014/main" xmlns="" val="20002"/>
                    </a:ext>
                  </a:extLst>
                </a:gridCol>
                <a:gridCol w="982980">
                  <a:extLst>
                    <a:ext uri="{9D8B030D-6E8A-4147-A177-3AD203B41FA5}">
                      <a16:colId xmlns:a16="http://schemas.microsoft.com/office/drawing/2014/main" xmlns="" val="20003"/>
                    </a:ext>
                  </a:extLst>
                </a:gridCol>
              </a:tblGrid>
              <a:tr h="486410">
                <a:tc>
                  <a:txBody>
                    <a:bodyPr/>
                    <a:lstStyle/>
                    <a:p>
                      <a:pPr indent="0" algn="ctr">
                        <a:buNone/>
                      </a:pPr>
                      <a:r>
                        <a:rPr lang="en-US" sz="1800" b="1" dirty="0" err="1">
                          <a:latin typeface="宋体" panose="02010600030101010101" pitchFamily="2" charset="-122"/>
                          <a:ea typeface="楷体_GB2312" panose="02010609030101010101" pitchFamily="49" charset="-122"/>
                          <a:cs typeface="宋体" panose="02010600030101010101" pitchFamily="2" charset="-122"/>
                        </a:rPr>
                        <a:t>明文</a:t>
                      </a:r>
                      <a:endParaRPr lang="en-US" altLang="en-US" sz="1800" b="1" dirty="0" err="1">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800" b="1" dirty="0" err="1">
                          <a:latin typeface="宋体" panose="02010600030101010101" pitchFamily="2" charset="-122"/>
                          <a:ea typeface="楷体_GB2312" panose="02010609030101010101" pitchFamily="49" charset="-122"/>
                          <a:cs typeface="宋体" panose="02010600030101010101" pitchFamily="2" charset="-122"/>
                        </a:rPr>
                        <a:t>密钥</a:t>
                      </a:r>
                      <a:endParaRPr lang="en-US" altLang="en-US" sz="1800" b="1" dirty="0" err="1">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800" b="1" dirty="0" err="1">
                          <a:latin typeface="宋体" panose="02010600030101010101" pitchFamily="2" charset="-122"/>
                          <a:ea typeface="楷体_GB2312" panose="02010609030101010101" pitchFamily="49" charset="-122"/>
                          <a:cs typeface="宋体" panose="02010600030101010101" pitchFamily="2" charset="-122"/>
                        </a:rPr>
                        <a:t>算法</a:t>
                      </a:r>
                      <a:endParaRPr lang="en-US" altLang="en-US" sz="1800" b="1" dirty="0" err="1">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800" b="1" dirty="0" err="1">
                          <a:latin typeface="宋体" panose="02010600030101010101" pitchFamily="2" charset="-122"/>
                          <a:ea typeface="楷体_GB2312" panose="02010609030101010101" pitchFamily="49" charset="-122"/>
                          <a:cs typeface="宋体" panose="02010600030101010101" pitchFamily="2" charset="-122"/>
                        </a:rPr>
                        <a:t>密文</a:t>
                      </a:r>
                      <a:endParaRPr lang="en-US" altLang="en-US" sz="1800" b="1" dirty="0" err="1">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291590">
                <a:tc>
                  <a:txBody>
                    <a:bodyPr/>
                    <a:lstStyle/>
                    <a:p>
                      <a:pPr indent="0" algn="ctr">
                        <a:buNone/>
                      </a:pPr>
                      <a:r>
                        <a:rPr lang="en-US" sz="1800" b="1" dirty="0" err="1">
                          <a:latin typeface="宋体" panose="02010600030101010101" pitchFamily="2" charset="-122"/>
                          <a:ea typeface="楷体_GB2312" panose="02010609030101010101" pitchFamily="49" charset="-122"/>
                          <a:cs typeface="宋体" panose="02010600030101010101" pitchFamily="2" charset="-122"/>
                        </a:rPr>
                        <a:t>bj</a:t>
                      </a:r>
                      <a:endParaRPr lang="en-US" altLang="en-US" sz="1800" b="1" dirty="0" err="1">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800" b="1" dirty="0">
                          <a:latin typeface="宋体" panose="02010600030101010101" pitchFamily="2" charset="-122"/>
                          <a:ea typeface="楷体_GB2312" panose="02010609030101010101" pitchFamily="49" charset="-122"/>
                          <a:cs typeface="宋体" panose="02010600030101010101" pitchFamily="2" charset="-122"/>
                        </a:rPr>
                        <a:t>5</a:t>
                      </a:r>
                      <a:endParaRPr lang="en-US" altLang="en-US" sz="1800" b="1" dirty="0">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just">
                        <a:buNone/>
                      </a:pPr>
                      <a:r>
                        <a:rPr lang="en-US" sz="1800" b="1" dirty="0">
                          <a:latin typeface="宋体" panose="02010600030101010101" pitchFamily="2" charset="-122"/>
                          <a:ea typeface="楷体_GB2312" panose="02010609030101010101" pitchFamily="49" charset="-122"/>
                          <a:cs typeface="宋体" panose="02010600030101010101" pitchFamily="2" charset="-122"/>
                        </a:rPr>
                        <a:t>    将字符用0</a:t>
                      </a:r>
                      <a:r>
                        <a:rPr lang="zh-CN" altLang="en-US" sz="1800" b="1" dirty="0">
                          <a:latin typeface="宋体" panose="02010600030101010101" pitchFamily="2" charset="-122"/>
                          <a:ea typeface="楷体_GB2312" panose="02010609030101010101" pitchFamily="49" charset="-122"/>
                          <a:cs typeface="宋体" panose="02010600030101010101" pitchFamily="2" charset="-122"/>
                        </a:rPr>
                        <a:t>～</a:t>
                      </a:r>
                      <a:r>
                        <a:rPr lang="en-US" sz="1800" b="1" dirty="0">
                          <a:latin typeface="宋体" panose="02010600030101010101" pitchFamily="2" charset="-122"/>
                          <a:ea typeface="楷体_GB2312" panose="02010609030101010101" pitchFamily="49" charset="-122"/>
                          <a:cs typeface="宋体" panose="02010600030101010101" pitchFamily="2" charset="-122"/>
                        </a:rPr>
                        <a:t>26范围的整数取代明文的每个字符，空格符=</a:t>
                      </a:r>
                      <a:r>
                        <a:rPr lang="en-US" sz="1800" b="1">
                          <a:latin typeface="宋体" panose="02010600030101010101" pitchFamily="2" charset="-122"/>
                          <a:ea typeface="楷体_GB2312" panose="02010609030101010101" pitchFamily="49" charset="-122"/>
                          <a:cs typeface="宋体" panose="02010600030101010101" pitchFamily="2" charset="-122"/>
                        </a:rPr>
                        <a:t>00，a=01，b=02</a:t>
                      </a:r>
                      <a:r>
                        <a:rPr lang="en-US" sz="1800" b="1" smtClean="0">
                          <a:latin typeface="宋体" panose="02010600030101010101" pitchFamily="2" charset="-122"/>
                          <a:ea typeface="楷体_GB2312" panose="02010609030101010101" pitchFamily="49" charset="-122"/>
                          <a:cs typeface="宋体" panose="02010600030101010101" pitchFamily="2" charset="-122"/>
                        </a:rPr>
                        <a:t>，…，</a:t>
                      </a:r>
                      <a:r>
                        <a:rPr lang="en-US" sz="1800" b="1" dirty="0">
                          <a:latin typeface="宋体" panose="02010600030101010101" pitchFamily="2" charset="-122"/>
                          <a:ea typeface="楷体_GB2312" panose="02010609030101010101" pitchFamily="49" charset="-122"/>
                          <a:cs typeface="宋体" panose="02010600030101010101" pitchFamily="2" charset="-122"/>
                        </a:rPr>
                        <a:t>z=26，替代后与密钥每一位数字进行“加”运算，超出9的取个位，10取0替代原位数字，得到密文。</a:t>
                      </a:r>
                      <a:endParaRPr lang="en-US" altLang="en-US" sz="1800" b="1" dirty="0">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800" b="1" dirty="0">
                          <a:latin typeface="宋体" panose="02010600030101010101" pitchFamily="2" charset="-122"/>
                          <a:ea typeface="楷体_GB2312" panose="02010609030101010101" pitchFamily="49" charset="-122"/>
                          <a:cs typeface="宋体" panose="02010600030101010101" pitchFamily="2" charset="-122"/>
                        </a:rPr>
                        <a:t>5765</a:t>
                      </a:r>
                      <a:endParaRPr lang="en-US" altLang="en-US" sz="1800" b="1" dirty="0">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939752">
                <a:tc>
                  <a:txBody>
                    <a:bodyPr/>
                    <a:lstStyle/>
                    <a:p>
                      <a:pPr indent="0" algn="ctr">
                        <a:buNone/>
                      </a:pPr>
                      <a:r>
                        <a:rPr lang="en-US" sz="1800" b="1">
                          <a:latin typeface="宋体" panose="02010600030101010101" pitchFamily="2" charset="-122"/>
                          <a:ea typeface="楷体_GB2312" panose="02010609030101010101" pitchFamily="49" charset="-122"/>
                          <a:cs typeface="宋体" panose="02010600030101010101" pitchFamily="2" charset="-122"/>
                        </a:rPr>
                        <a:t>bj tj hb</a:t>
                      </a:r>
                      <a:endParaRPr lang="en-US" altLang="en-US" sz="1800" b="1">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800" b="1">
                          <a:latin typeface="宋体" panose="02010600030101010101" pitchFamily="2" charset="-122"/>
                          <a:ea typeface="楷体_GB2312" panose="02010609030101010101" pitchFamily="49" charset="-122"/>
                          <a:cs typeface="宋体" panose="02010600030101010101" pitchFamily="2" charset="-122"/>
                        </a:rPr>
                        <a:t>        </a:t>
                      </a:r>
                      <a:endParaRPr lang="en-US" altLang="en-US" sz="1800" b="1">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lvl="1" indent="0" algn="l">
                        <a:lnSpc>
                          <a:spcPct val="200000"/>
                        </a:lnSpc>
                        <a:buNone/>
                      </a:pPr>
                      <a:endParaRPr lang="en-US" altLang="en-US" sz="1800" b="1" dirty="0">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endParaRPr lang="en-US" altLang="en-US" sz="1800" b="1" dirty="0">
                        <a:latin typeface="宋体" panose="02010600030101010101" pitchFamily="2" charset="-122"/>
                        <a:ea typeface="楷体_GB2312" panose="02010609030101010101" pitchFamily="49" charset="-122"/>
                        <a:cs typeface="宋体" panose="02010600030101010101" pitchFamily="2" charset="-122"/>
                      </a:endParaRPr>
                    </a:p>
                  </a:txBody>
                  <a:tcPr marL="55280" marR="55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85750" y="184280"/>
            <a:ext cx="6313170"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0" name="文本框 9"/>
          <p:cNvSpPr txBox="1"/>
          <p:nvPr/>
        </p:nvSpPr>
        <p:spPr>
          <a:xfrm>
            <a:off x="888815" y="1902557"/>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数据加密小结</a:t>
            </a:r>
          </a:p>
        </p:txBody>
      </p:sp>
      <p:sp>
        <p:nvSpPr>
          <p:cNvPr id="11" name="文本框 10"/>
          <p:cNvSpPr txBox="1"/>
          <p:nvPr/>
        </p:nvSpPr>
        <p:spPr>
          <a:xfrm>
            <a:off x="521608" y="2601279"/>
            <a:ext cx="8099076" cy="830997"/>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    数据加密是保护数据传输安全的实用方法，也是保护数据存储安全的有效方法。</a:t>
            </a:r>
          </a:p>
        </p:txBody>
      </p:sp>
      <p:sp>
        <p:nvSpPr>
          <p:cNvPr id="15" name="等腰三角形 8"/>
          <p:cNvSpPr/>
          <p:nvPr/>
        </p:nvSpPr>
        <p:spPr>
          <a:xfrm rot="5400000">
            <a:off x="508266" y="225953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6" name="任意多边形 16"/>
          <p:cNvSpPr/>
          <p:nvPr/>
        </p:nvSpPr>
        <p:spPr>
          <a:xfrm rot="10800000" flipH="1">
            <a:off x="232996" y="1550372"/>
            <a:ext cx="8678007" cy="481994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956133" y="3388208"/>
            <a:ext cx="1961195" cy="830997"/>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学科领域</a:t>
            </a:r>
          </a:p>
        </p:txBody>
      </p:sp>
      <p:sp>
        <p:nvSpPr>
          <p:cNvPr id="17" name="文本框 16"/>
          <p:cNvSpPr txBox="1"/>
          <p:nvPr/>
        </p:nvSpPr>
        <p:spPr>
          <a:xfrm>
            <a:off x="3351852" y="3388209"/>
            <a:ext cx="3368988" cy="830997"/>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数据加密技术</a:t>
            </a:r>
          </a:p>
        </p:txBody>
      </p:sp>
      <p:sp>
        <p:nvSpPr>
          <p:cNvPr id="18" name="文本框 17"/>
          <p:cNvSpPr txBox="1"/>
          <p:nvPr/>
        </p:nvSpPr>
        <p:spPr>
          <a:xfrm>
            <a:off x="3378486" y="4219206"/>
            <a:ext cx="3368988" cy="715581"/>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密码学</a:t>
            </a:r>
          </a:p>
        </p:txBody>
      </p:sp>
      <p:sp>
        <p:nvSpPr>
          <p:cNvPr id="19" name="文本框 18"/>
          <p:cNvSpPr txBox="1"/>
          <p:nvPr/>
        </p:nvSpPr>
        <p:spPr>
          <a:xfrm>
            <a:off x="3458388" y="4934787"/>
            <a:ext cx="3368988" cy="715581"/>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en-US" altLang="zh-CN" sz="3200" dirty="0">
                <a:solidFill>
                  <a:srgbClr val="466E8C"/>
                </a:solidFill>
                <a:effectLst/>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3" y="1545809"/>
            <a:ext cx="5686532" cy="737510"/>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项目练习  给文件加密</a:t>
            </a:r>
          </a:p>
        </p:txBody>
      </p:sp>
      <p:sp>
        <p:nvSpPr>
          <p:cNvPr id="9" name="文本框 8"/>
          <p:cNvSpPr txBox="1"/>
          <p:nvPr/>
        </p:nvSpPr>
        <p:spPr>
          <a:xfrm>
            <a:off x="450659" y="2283319"/>
            <a:ext cx="7893125" cy="82994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    了解和掌握文档处理软件、表格处理软件以及演示文稿软件的文件加密保护功能。</a:t>
            </a:r>
          </a:p>
        </p:txBody>
      </p:sp>
      <p:pic>
        <p:nvPicPr>
          <p:cNvPr id="14" name="图片 13"/>
          <p:cNvPicPr>
            <a:picLocks noChangeAspect="1"/>
          </p:cNvPicPr>
          <p:nvPr/>
        </p:nvPicPr>
        <p:blipFill>
          <a:blip r:embed="rId2" cstate="print"/>
          <a:srcRect l="-236" t="136" r="77791" b="49942"/>
          <a:stretch>
            <a:fillRect/>
          </a:stretch>
        </p:blipFill>
        <p:spPr>
          <a:xfrm>
            <a:off x="383554" y="3096558"/>
            <a:ext cx="2854699" cy="3571373"/>
          </a:xfrm>
          <a:prstGeom prst="rect">
            <a:avLst/>
          </a:prstGeom>
        </p:spPr>
      </p:pic>
      <p:pic>
        <p:nvPicPr>
          <p:cNvPr id="16" name="图片 15"/>
          <p:cNvPicPr>
            <a:picLocks noChangeAspect="1"/>
          </p:cNvPicPr>
          <p:nvPr/>
        </p:nvPicPr>
        <p:blipFill>
          <a:blip r:embed="rId3" cstate="print"/>
          <a:stretch>
            <a:fillRect/>
          </a:stretch>
        </p:blipFill>
        <p:spPr>
          <a:xfrm>
            <a:off x="3245606" y="3105438"/>
            <a:ext cx="5514415" cy="3571372"/>
          </a:xfrm>
          <a:prstGeom prst="rect">
            <a:avLst/>
          </a:prstGeom>
        </p:spPr>
      </p:pic>
      <p:sp>
        <p:nvSpPr>
          <p:cNvPr id="17" name="文本框 16"/>
          <p:cNvSpPr txBox="1"/>
          <p:nvPr/>
        </p:nvSpPr>
        <p:spPr>
          <a:xfrm>
            <a:off x="5619309" y="4646570"/>
            <a:ext cx="1526634" cy="369332"/>
          </a:xfrm>
          <a:prstGeom prst="rect">
            <a:avLst/>
          </a:prstGeom>
          <a:noFill/>
        </p:spPr>
        <p:txBody>
          <a:bodyPr wrap="square" rtlCol="0">
            <a:spAutoFit/>
          </a:bodyPr>
          <a:lstStyle/>
          <a:p>
            <a:r>
              <a:rPr lang="en-US" altLang="zh-CN" dirty="0"/>
              <a:t>**********</a:t>
            </a:r>
          </a:p>
        </p:txBody>
      </p:sp>
      <p:sp>
        <p:nvSpPr>
          <p:cNvPr id="18" name="文本框 17"/>
          <p:cNvSpPr txBox="1"/>
          <p:nvPr/>
        </p:nvSpPr>
        <p:spPr>
          <a:xfrm>
            <a:off x="5619309" y="4859930"/>
            <a:ext cx="1526634" cy="369332"/>
          </a:xfrm>
          <a:prstGeom prst="rect">
            <a:avLst/>
          </a:prstGeom>
          <a:noFill/>
        </p:spPr>
        <p:txBody>
          <a:bodyPr wrap="square" rtlCol="0">
            <a:spAutoFit/>
          </a:bodyPr>
          <a:lstStyle/>
          <a:p>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000" fill="hold">
                                          <p:stCondLst>
                                            <p:cond delay="0"/>
                                          </p:stCondLst>
                                        </p:cTn>
                                        <p:tgtEl>
                                          <p:spTgt spid="17"/>
                                        </p:tgtEl>
                                        <p:attrNameLst>
                                          <p:attrName>style.visibility</p:attrName>
                                        </p:attrNameLst>
                                      </p:cBhvr>
                                      <p:to>
                                        <p:strVal val="visible"/>
                                      </p:to>
                                    </p:set>
                                    <p:anim calcmode="discrete" valueType="clr">
                                      <p:cBhvr override="childStyle">
                                        <p:cTn id="7" dur="100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8" dur="1000"/>
                                        <p:tgtEl>
                                          <p:spTgt spid="17"/>
                                        </p:tgtEl>
                                        <p:attrNameLst>
                                          <p:attrName>fillcolor</p:attrName>
                                        </p:attrNameLst>
                                      </p:cBhvr>
                                      <p:tavLst>
                                        <p:tav tm="0">
                                          <p:val>
                                            <p:clrVal>
                                              <a:schemeClr val="accent2"/>
                                            </p:clrVal>
                                          </p:val>
                                        </p:tav>
                                        <p:tav tm="50000">
                                          <p:val>
                                            <p:clrVal>
                                              <a:schemeClr val="hlink"/>
                                            </p:clrVal>
                                          </p:val>
                                        </p:tav>
                                      </p:tavLst>
                                    </p:anim>
                                    <p:set>
                                      <p:cBhvr>
                                        <p:cTn id="9" dur="1000"/>
                                        <p:tgtEl>
                                          <p:spTgt spid="1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000" fill="hold">
                                          <p:stCondLst>
                                            <p:cond delay="0"/>
                                          </p:stCondLst>
                                        </p:cTn>
                                        <p:tgtEl>
                                          <p:spTgt spid="18"/>
                                        </p:tgtEl>
                                        <p:attrNameLst>
                                          <p:attrName>style.visibility</p:attrName>
                                        </p:attrNameLst>
                                      </p:cBhvr>
                                      <p:to>
                                        <p:strVal val="visible"/>
                                      </p:to>
                                    </p:set>
                                    <p:anim calcmode="discrete" valueType="clr">
                                      <p:cBhvr override="childStyle">
                                        <p:cTn id="14" dur="100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15" dur="1000"/>
                                        <p:tgtEl>
                                          <p:spTgt spid="18"/>
                                        </p:tgtEl>
                                        <p:attrNameLst>
                                          <p:attrName>fillcolor</p:attrName>
                                        </p:attrNameLst>
                                      </p:cBhvr>
                                      <p:tavLst>
                                        <p:tav tm="0">
                                          <p:val>
                                            <p:clrVal>
                                              <a:schemeClr val="accent2"/>
                                            </p:clrVal>
                                          </p:val>
                                        </p:tav>
                                        <p:tav tm="50000">
                                          <p:val>
                                            <p:clrVal>
                                              <a:schemeClr val="hlink"/>
                                            </p:clrVal>
                                          </p:val>
                                        </p:tav>
                                      </p:tavLst>
                                    </p:anim>
                                    <p:set>
                                      <p:cBhvr>
                                        <p:cTn id="16" dur="1000"/>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3" y="1545809"/>
            <a:ext cx="5686532" cy="737510"/>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项目练习  给文件加密</a:t>
            </a:r>
          </a:p>
        </p:txBody>
      </p:sp>
      <p:sp>
        <p:nvSpPr>
          <p:cNvPr id="9" name="文本框 8"/>
          <p:cNvSpPr txBox="1"/>
          <p:nvPr/>
        </p:nvSpPr>
        <p:spPr>
          <a:xfrm>
            <a:off x="450659" y="2436989"/>
            <a:ext cx="7893125" cy="412613"/>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    搜索一款文件加密保护的工具软件，尝试应用并填写下表。</a:t>
            </a:r>
          </a:p>
        </p:txBody>
      </p:sp>
      <p:graphicFrame>
        <p:nvGraphicFramePr>
          <p:cNvPr id="13" name="表格 12"/>
          <p:cNvGraphicFramePr/>
          <p:nvPr/>
        </p:nvGraphicFramePr>
        <p:xfrm>
          <a:off x="1010920" y="3299460"/>
          <a:ext cx="7258050" cy="2576830"/>
        </p:xfrm>
        <a:graphic>
          <a:graphicData uri="http://schemas.openxmlformats.org/drawingml/2006/table">
            <a:tbl>
              <a:tblPr firstRow="1" bandRow="1">
                <a:tableStyleId>{5940675A-B579-460E-94D1-54222C63F5DA}</a:tableStyleId>
              </a:tblPr>
              <a:tblGrid>
                <a:gridCol w="1445260">
                  <a:extLst>
                    <a:ext uri="{9D8B030D-6E8A-4147-A177-3AD203B41FA5}">
                      <a16:colId xmlns:a16="http://schemas.microsoft.com/office/drawing/2014/main" xmlns="" val="20000"/>
                    </a:ext>
                  </a:extLst>
                </a:gridCol>
                <a:gridCol w="2980055">
                  <a:extLst>
                    <a:ext uri="{9D8B030D-6E8A-4147-A177-3AD203B41FA5}">
                      <a16:colId xmlns:a16="http://schemas.microsoft.com/office/drawing/2014/main" xmlns="" val="20001"/>
                    </a:ext>
                  </a:extLst>
                </a:gridCol>
                <a:gridCol w="2832735">
                  <a:extLst>
                    <a:ext uri="{9D8B030D-6E8A-4147-A177-3AD203B41FA5}">
                      <a16:colId xmlns:a16="http://schemas.microsoft.com/office/drawing/2014/main" xmlns="" val="20002"/>
                    </a:ext>
                  </a:extLst>
                </a:gridCol>
              </a:tblGrid>
              <a:tr h="443230">
                <a:tc>
                  <a:txBody>
                    <a:bodyPr/>
                    <a:lstStyle/>
                    <a:p>
                      <a:pPr indent="0" algn="ctr">
                        <a:buNone/>
                      </a:pPr>
                      <a:r>
                        <a:rPr lang="en-US" sz="2000" b="1" dirty="0" err="1">
                          <a:latin typeface="宋体" panose="02010600030101010101" pitchFamily="2" charset="-122"/>
                          <a:ea typeface="楷体_GB2312" panose="02010609030101010101" pitchFamily="49" charset="-122"/>
                          <a:cs typeface="宋体" panose="02010600030101010101" pitchFamily="2" charset="-122"/>
                        </a:rPr>
                        <a:t>工具名称</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楷体_GB2312" panose="02010609030101010101" pitchFamily="49" charset="-122"/>
                          <a:cs typeface="宋体" panose="02010600030101010101" pitchFamily="2" charset="-122"/>
                        </a:rPr>
                        <a:t>主要功能</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楷体_GB2312" panose="02010609030101010101" pitchFamily="49" charset="-122"/>
                          <a:cs typeface="宋体" panose="02010600030101010101" pitchFamily="2" charset="-122"/>
                        </a:rPr>
                        <a:t>优点介绍</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042035">
                <a:tc>
                  <a:txBody>
                    <a:bodyPr/>
                    <a:lstStyle/>
                    <a:p>
                      <a:pPr indent="0" algn="ctr">
                        <a:buNone/>
                      </a:pPr>
                      <a:r>
                        <a:rPr lang="en-US" sz="2000" b="1" dirty="0">
                          <a:latin typeface="宋体" panose="02010600030101010101" pitchFamily="2" charset="-122"/>
                          <a:ea typeface="楷体_GB2312" panose="02010609030101010101" pitchFamily="49" charset="-122"/>
                          <a:cs typeface="宋体" panose="02010600030101010101" pitchFamily="2" charset="-122"/>
                        </a:rPr>
                        <a:t>W</a:t>
                      </a:r>
                      <a:r>
                        <a:rPr lang="en-US" sz="2000" b="1" dirty="0" err="1">
                          <a:latin typeface="宋体" panose="02010600030101010101" pitchFamily="2" charset="-122"/>
                          <a:ea typeface="楷体_GB2312" panose="02010609030101010101" pitchFamily="49" charset="-122"/>
                          <a:cs typeface="宋体" panose="02010600030101010101" pitchFamily="2" charset="-122"/>
                        </a:rPr>
                        <a:t>inRAR</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err="1">
                          <a:latin typeface="宋体" panose="02010600030101010101" pitchFamily="2" charset="-122"/>
                          <a:ea typeface="楷体_GB2312" panose="02010609030101010101" pitchFamily="49" charset="-122"/>
                          <a:cs typeface="宋体" panose="02010600030101010101" pitchFamily="2" charset="-122"/>
                        </a:rPr>
                        <a:t>压缩、解压缩（加密</a:t>
                      </a:r>
                      <a:r>
                        <a:rPr lang="en-US" sz="2000" b="1" dirty="0">
                          <a:latin typeface="宋体" panose="02010600030101010101" pitchFamily="2" charset="-122"/>
                          <a:ea typeface="楷体_GB2312" panose="02010609030101010101" pitchFamily="49" charset="-122"/>
                          <a:cs typeface="宋体" panose="0201060003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just">
                        <a:buNone/>
                      </a:pPr>
                      <a:r>
                        <a:rPr lang="en-US" sz="2000" b="1" dirty="0" err="1">
                          <a:latin typeface="宋体" panose="02010600030101010101" pitchFamily="2" charset="-122"/>
                          <a:ea typeface="楷体_GB2312" panose="02010609030101010101" pitchFamily="49" charset="-122"/>
                          <a:cs typeface="宋体" panose="02010600030101010101" pitchFamily="2" charset="-122"/>
                        </a:rPr>
                        <a:t>    能压缩和解压缩，同时可以设置解压缩密码，起到保护文件作用</a:t>
                      </a:r>
                      <a:r>
                        <a:rPr lang="en-US" sz="2000" b="1" dirty="0">
                          <a:latin typeface="宋体" panose="02010600030101010101" pitchFamily="2" charset="-122"/>
                          <a:ea typeface="楷体_GB2312" panose="02010609030101010101" pitchFamily="49" charset="-122"/>
                          <a:cs typeface="宋体" panose="0201060003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06095">
                <a:tc>
                  <a:txBody>
                    <a:bodyPr/>
                    <a:lstStyle/>
                    <a:p>
                      <a:pPr indent="0" algn="ctr">
                        <a:buNone/>
                      </a:pPr>
                      <a:r>
                        <a:rPr lang="en-US" sz="2000" b="1">
                          <a:latin typeface="宋体" panose="02010600030101010101" pitchFamily="2" charset="-122"/>
                          <a:ea typeface="楷体_GB2312" panose="02010609030101010101" pitchFamily="49" charset="-122"/>
                          <a:cs typeface="宋体" panose="02010600030101010101" pitchFamily="2" charset="-122"/>
                        </a:rPr>
                        <a:t> </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a:latin typeface="宋体" panose="02010600030101010101" pitchFamily="2" charset="-122"/>
                          <a:ea typeface="楷体_GB2312" panose="02010609030101010101" pitchFamily="49" charset="-122"/>
                          <a:cs typeface="宋体" panose="02010600030101010101" pitchFamily="2" charset="-122"/>
                        </a:rPr>
                        <a:t> </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p>
                      <a:pPr indent="0" algn="ctr">
                        <a:buNone/>
                      </a:pP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p>
                      <a:pPr indent="0" algn="ctr">
                        <a:buNone/>
                      </a:pP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3" y="1545809"/>
            <a:ext cx="5686532" cy="737510"/>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项目活动</a:t>
            </a:r>
            <a:r>
              <a:rPr lang="en-US" altLang="zh-CN" sz="3200" dirty="0">
                <a:solidFill>
                  <a:srgbClr val="466E8C"/>
                </a:solidFill>
                <a:effectLst/>
              </a:rPr>
              <a:t>2  </a:t>
            </a:r>
            <a:r>
              <a:rPr lang="zh-CN" altLang="en-US" sz="3200" dirty="0">
                <a:solidFill>
                  <a:srgbClr val="466E8C"/>
                </a:solidFill>
                <a:effectLst/>
              </a:rPr>
              <a:t>文件工具加密</a:t>
            </a:r>
          </a:p>
        </p:txBody>
      </p:sp>
      <p:sp>
        <p:nvSpPr>
          <p:cNvPr id="9" name="文本框 8"/>
          <p:cNvSpPr txBox="1"/>
          <p:nvPr/>
        </p:nvSpPr>
        <p:spPr>
          <a:xfrm>
            <a:off x="450659" y="2283319"/>
            <a:ext cx="7893125" cy="2066290"/>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spcAft>
                <a:spcPts val="1000"/>
              </a:spcAft>
              <a:buNone/>
            </a:pPr>
            <a:r>
              <a:rPr lang="zh-CN" altLang="en-US" dirty="0">
                <a:solidFill>
                  <a:schemeClr val="tx1">
                    <a:lumMod val="85000"/>
                    <a:lumOff val="15000"/>
                  </a:schemeClr>
                </a:solidFill>
              </a:rPr>
              <a:t>    使用</a:t>
            </a:r>
            <a:r>
              <a:rPr lang="en-US" altLang="zh-CN" dirty="0">
                <a:solidFill>
                  <a:schemeClr val="tx1">
                    <a:lumMod val="85000"/>
                    <a:lumOff val="15000"/>
                  </a:schemeClr>
                </a:solidFill>
              </a:rPr>
              <a:t>W</a:t>
            </a:r>
            <a:r>
              <a:rPr lang="en-US" altLang="zh-CN" dirty="0" err="1">
                <a:solidFill>
                  <a:schemeClr val="tx1">
                    <a:lumMod val="85000"/>
                    <a:lumOff val="15000"/>
                  </a:schemeClr>
                </a:solidFill>
              </a:rPr>
              <a:t>inRAR</a:t>
            </a:r>
            <a:r>
              <a:rPr lang="zh-CN" altLang="en-US" dirty="0">
                <a:solidFill>
                  <a:schemeClr val="tx1">
                    <a:lumMod val="85000"/>
                    <a:lumOff val="15000"/>
                  </a:schemeClr>
                </a:solidFill>
              </a:rPr>
              <a:t>软件对“保密文档</a:t>
            </a:r>
            <a:r>
              <a:rPr lang="en-US" altLang="zh-CN" dirty="0">
                <a:solidFill>
                  <a:schemeClr val="tx1">
                    <a:lumMod val="85000"/>
                    <a:lumOff val="15000"/>
                  </a:schemeClr>
                </a:solidFill>
              </a:rPr>
              <a:t>.txt”</a:t>
            </a:r>
            <a:r>
              <a:rPr lang="zh-CN" altLang="en-US" dirty="0">
                <a:solidFill>
                  <a:schemeClr val="tx1">
                    <a:lumMod val="85000"/>
                    <a:lumOff val="15000"/>
                  </a:schemeClr>
                </a:solidFill>
              </a:rPr>
              <a:t>文件进行压缩和加密操作，密码设定</a:t>
            </a:r>
            <a:r>
              <a:rPr lang="en-US" altLang="zh-CN" dirty="0">
                <a:solidFill>
                  <a:schemeClr val="tx1">
                    <a:lumMod val="85000"/>
                    <a:lumOff val="15000"/>
                  </a:schemeClr>
                </a:solidFill>
              </a:rPr>
              <a:t>4</a:t>
            </a:r>
            <a:r>
              <a:rPr lang="zh-CN" altLang="en-US" dirty="0">
                <a:solidFill>
                  <a:schemeClr val="tx1">
                    <a:lumMod val="85000"/>
                    <a:lumOff val="15000"/>
                  </a:schemeClr>
                </a:solidFill>
              </a:rPr>
              <a:t>位数。</a:t>
            </a:r>
          </a:p>
          <a:p>
            <a:pPr marL="0" indent="0">
              <a:spcAft>
                <a:spcPts val="1000"/>
              </a:spcAft>
              <a:buNone/>
            </a:pPr>
            <a:r>
              <a:rPr lang="zh-CN" altLang="en-US" dirty="0">
                <a:solidFill>
                  <a:schemeClr val="tx1">
                    <a:lumMod val="85000"/>
                    <a:lumOff val="15000"/>
                  </a:schemeClr>
                </a:solidFill>
              </a:rPr>
              <a:t>    下载一款“文件解密软件”尝试破解自己加密的文件，尝试密码使用不同位数，多种组合，比较破解时间，并填写项目表的内容，得出结论。</a:t>
            </a:r>
          </a:p>
        </p:txBody>
      </p:sp>
      <p:graphicFrame>
        <p:nvGraphicFramePr>
          <p:cNvPr id="14" name="表格 13"/>
          <p:cNvGraphicFramePr/>
          <p:nvPr/>
        </p:nvGraphicFramePr>
        <p:xfrm>
          <a:off x="1031240" y="4342130"/>
          <a:ext cx="6810375" cy="2399576"/>
        </p:xfrm>
        <a:graphic>
          <a:graphicData uri="http://schemas.openxmlformats.org/drawingml/2006/table">
            <a:tbl>
              <a:tblPr firstRow="1" bandRow="1">
                <a:tableStyleId>{5940675A-B579-460E-94D1-54222C63F5DA}</a:tableStyleId>
              </a:tblPr>
              <a:tblGrid>
                <a:gridCol w="2211070">
                  <a:extLst>
                    <a:ext uri="{9D8B030D-6E8A-4147-A177-3AD203B41FA5}">
                      <a16:colId xmlns:a16="http://schemas.microsoft.com/office/drawing/2014/main" xmlns="" val="20000"/>
                    </a:ext>
                  </a:extLst>
                </a:gridCol>
                <a:gridCol w="1280795">
                  <a:extLst>
                    <a:ext uri="{9D8B030D-6E8A-4147-A177-3AD203B41FA5}">
                      <a16:colId xmlns:a16="http://schemas.microsoft.com/office/drawing/2014/main" xmlns="" val="20001"/>
                    </a:ext>
                  </a:extLst>
                </a:gridCol>
                <a:gridCol w="1657985">
                  <a:extLst>
                    <a:ext uri="{9D8B030D-6E8A-4147-A177-3AD203B41FA5}">
                      <a16:colId xmlns:a16="http://schemas.microsoft.com/office/drawing/2014/main" xmlns="" val="20002"/>
                    </a:ext>
                  </a:extLst>
                </a:gridCol>
                <a:gridCol w="1660525">
                  <a:extLst>
                    <a:ext uri="{9D8B030D-6E8A-4147-A177-3AD203B41FA5}">
                      <a16:colId xmlns:a16="http://schemas.microsoft.com/office/drawing/2014/main" xmlns="" val="20003"/>
                    </a:ext>
                  </a:extLst>
                </a:gridCol>
              </a:tblGrid>
              <a:tr h="344236">
                <a:tc>
                  <a:txBody>
                    <a:bodyPr/>
                    <a:lstStyle/>
                    <a:p>
                      <a:pPr indent="0" algn="ctr" defTabSz="687705" fontAlgn="ctr">
                        <a:buNone/>
                      </a:pPr>
                      <a:r>
                        <a:rPr lang="en-US" sz="2000" b="1" dirty="0" err="1">
                          <a:latin typeface="宋体" panose="02010600030101010101" pitchFamily="2" charset="-122"/>
                          <a:ea typeface="楷体_GB2312" panose="02010609030101010101" pitchFamily="49" charset="-122"/>
                          <a:cs typeface="宋体" panose="02010600030101010101" pitchFamily="2" charset="-122"/>
                        </a:rPr>
                        <a:t>加密方法</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楷体_GB2312" panose="02010609030101010101" pitchFamily="49" charset="-122"/>
                          <a:cs typeface="宋体" panose="02010600030101010101" pitchFamily="2" charset="-122"/>
                        </a:rPr>
                        <a:t>密码位数</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err="1">
                          <a:latin typeface="宋体" panose="02010600030101010101" pitchFamily="2" charset="-122"/>
                          <a:ea typeface="楷体_GB2312" panose="02010609030101010101" pitchFamily="49" charset="-122"/>
                          <a:cs typeface="宋体" panose="02010600030101010101" pitchFamily="2" charset="-122"/>
                        </a:rPr>
                        <a:t>破解时间</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楷体_GB2312" panose="02010609030101010101" pitchFamily="49" charset="-122"/>
                          <a:cs typeface="宋体" panose="02010600030101010101" pitchFamily="2" charset="-122"/>
                        </a:rPr>
                        <a:t>加密效果</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13835">
                <a:tc>
                  <a:txBody>
                    <a:bodyPr/>
                    <a:lstStyle/>
                    <a:p>
                      <a:pPr indent="0" algn="ctr" defTabSz="687705" fontAlgn="ctr">
                        <a:buNone/>
                      </a:pPr>
                      <a:r>
                        <a:rPr lang="en-US" sz="2000" b="1" dirty="0" err="1">
                          <a:latin typeface="宋体" panose="02010600030101010101" pitchFamily="2" charset="-122"/>
                          <a:ea typeface="楷体_GB2312" panose="02010609030101010101" pitchFamily="49" charset="-122"/>
                          <a:cs typeface="宋体" panose="02010600030101010101" pitchFamily="2" charset="-122"/>
                        </a:rPr>
                        <a:t>数字组合</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a:latin typeface="宋体" panose="02010600030101010101" pitchFamily="2" charset="-122"/>
                          <a:ea typeface="楷体_GB2312" panose="02010609030101010101" pitchFamily="49" charset="-122"/>
                          <a:cs typeface="宋体" panose="02010600030101010101" pitchFamily="2" charset="-122"/>
                        </a:rPr>
                        <a:t> </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楷体_GB2312" panose="02010609030101010101" pitchFamily="49" charset="-122"/>
                          <a:cs typeface="宋体" panose="02010600030101010101" pitchFamily="2" charset="-122"/>
                        </a:rPr>
                        <a:t> </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楷体_GB2312" panose="02010609030101010101" pitchFamily="49" charset="-122"/>
                          <a:cs typeface="宋体" panose="02010600030101010101" pitchFamily="2" charset="-122"/>
                        </a:rPr>
                        <a:t> </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13835">
                <a:tc>
                  <a:txBody>
                    <a:bodyPr/>
                    <a:lstStyle/>
                    <a:p>
                      <a:pPr indent="0" algn="ctr" defTabSz="687705" fontAlgn="ctr">
                        <a:buNone/>
                      </a:pPr>
                      <a:r>
                        <a:rPr lang="en-US" sz="2000" b="1">
                          <a:latin typeface="宋体" panose="02010600030101010101" pitchFamily="2" charset="-122"/>
                          <a:ea typeface="楷体_GB2312" panose="02010609030101010101" pitchFamily="49" charset="-122"/>
                          <a:cs typeface="宋体" panose="02010600030101010101" pitchFamily="2" charset="-122"/>
                        </a:rPr>
                        <a:t>字母组合</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a:latin typeface="宋体" panose="02010600030101010101" pitchFamily="2" charset="-122"/>
                          <a:ea typeface="楷体_GB2312" panose="02010609030101010101" pitchFamily="49" charset="-122"/>
                          <a:cs typeface="宋体" panose="02010600030101010101" pitchFamily="2" charset="-122"/>
                        </a:rPr>
                        <a:t> </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a:latin typeface="宋体" panose="02010600030101010101" pitchFamily="2" charset="-122"/>
                          <a:ea typeface="楷体_GB2312" panose="02010609030101010101" pitchFamily="49" charset="-122"/>
                          <a:cs typeface="宋体" panose="02010600030101010101" pitchFamily="2" charset="-122"/>
                        </a:rPr>
                        <a:t> </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楷体_GB2312" panose="02010609030101010101" pitchFamily="49" charset="-122"/>
                          <a:cs typeface="宋体" panose="02010600030101010101" pitchFamily="2" charset="-122"/>
                        </a:rPr>
                        <a:t> </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13835">
                <a:tc>
                  <a:txBody>
                    <a:bodyPr/>
                    <a:lstStyle/>
                    <a:p>
                      <a:pPr indent="0" algn="ctr" defTabSz="687705" fontAlgn="ctr">
                        <a:buNone/>
                      </a:pPr>
                      <a:r>
                        <a:rPr lang="en-US" sz="2000" b="1">
                          <a:latin typeface="宋体" panose="02010600030101010101" pitchFamily="2" charset="-122"/>
                          <a:ea typeface="楷体_GB2312" panose="02010609030101010101" pitchFamily="49" charset="-122"/>
                          <a:cs typeface="宋体" panose="02010600030101010101" pitchFamily="2" charset="-122"/>
                        </a:rPr>
                        <a:t>字母与数字组合</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楷体_GB2312" panose="02010609030101010101" pitchFamily="49" charset="-122"/>
                          <a:cs typeface="宋体" panose="02010600030101010101" pitchFamily="2" charset="-122"/>
                        </a:rPr>
                        <a:t> </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a:latin typeface="宋体" panose="02010600030101010101" pitchFamily="2" charset="-122"/>
                          <a:ea typeface="楷体_GB2312" panose="02010609030101010101" pitchFamily="49" charset="-122"/>
                          <a:cs typeface="宋体" panose="02010600030101010101" pitchFamily="2" charset="-122"/>
                        </a:rPr>
                        <a:t> </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a:latin typeface="宋体" panose="02010600030101010101" pitchFamily="2" charset="-122"/>
                          <a:ea typeface="楷体_GB2312" panose="02010609030101010101" pitchFamily="49" charset="-122"/>
                          <a:cs typeface="宋体" panose="02010600030101010101" pitchFamily="2" charset="-122"/>
                        </a:rPr>
                        <a:t> </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13835">
                <a:tc>
                  <a:txBody>
                    <a:bodyPr/>
                    <a:lstStyle/>
                    <a:p>
                      <a:pPr indent="0" algn="ctr" defTabSz="687705" fontAlgn="ctr">
                        <a:buNone/>
                      </a:pPr>
                      <a:r>
                        <a:rPr lang="en-US" sz="2000" b="1">
                          <a:latin typeface="宋体" panose="02010600030101010101" pitchFamily="2" charset="-122"/>
                          <a:ea typeface="楷体_GB2312" panose="02010609030101010101" pitchFamily="49" charset="-122"/>
                          <a:cs typeface="宋体" panose="02010600030101010101" pitchFamily="2" charset="-122"/>
                        </a:rPr>
                        <a:t>有特殊字符的组合</a:t>
                      </a:r>
                      <a:endParaRPr lang="en-US" altLang="en-US" sz="2000" b="1">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a:latin typeface="宋体" panose="02010600030101010101" pitchFamily="2" charset="-122"/>
                          <a:ea typeface="楷体_GB2312" panose="02010609030101010101" pitchFamily="49" charset="-122"/>
                          <a:cs typeface="宋体" panose="02010600030101010101" pitchFamily="2" charset="-122"/>
                        </a:rPr>
                        <a:t> </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2000" b="1" dirty="0">
                          <a:latin typeface="宋体" panose="02010600030101010101" pitchFamily="2" charset="-122"/>
                          <a:ea typeface="楷体_GB2312" panose="02010609030101010101" pitchFamily="49" charset="-122"/>
                          <a:cs typeface="宋体" panose="02010600030101010101" pitchFamily="2" charset="-122"/>
                        </a:rPr>
                        <a:t> </a:t>
                      </a: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endParaRPr lang="en-US" altLang="en-US" sz="2000" b="1" dirty="0">
                        <a:latin typeface="宋体" panose="02010600030101010101" pitchFamily="2" charset="-122"/>
                        <a:ea typeface="楷体_GB2312" panose="02010609030101010101" pitchFamily="49" charset="-122"/>
                        <a:cs typeface="宋体" panose="02010600030101010101" pitchFamily="2" charset="-122"/>
                      </a:endParaRPr>
                    </a:p>
                  </a:txBody>
                  <a:tcPr marL="60451" marR="604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3" y="1545809"/>
            <a:ext cx="5686532" cy="737510"/>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项目交流与评价</a:t>
            </a:r>
          </a:p>
        </p:txBody>
      </p:sp>
      <p:sp>
        <p:nvSpPr>
          <p:cNvPr id="9" name="文本框 8"/>
          <p:cNvSpPr txBox="1"/>
          <p:nvPr/>
        </p:nvSpPr>
        <p:spPr>
          <a:xfrm>
            <a:off x="450659" y="2283319"/>
            <a:ext cx="7893125" cy="1696720"/>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spcAft>
                <a:spcPts val="1000"/>
              </a:spcAft>
              <a:buNone/>
            </a:pPr>
            <a:r>
              <a:rPr lang="en-US" altLang="zh-CN" dirty="0">
                <a:solidFill>
                  <a:schemeClr val="tx1">
                    <a:lumMod val="85000"/>
                    <a:lumOff val="15000"/>
                  </a:schemeClr>
                </a:solidFill>
              </a:rPr>
              <a:t>    1.</a:t>
            </a:r>
            <a:r>
              <a:rPr lang="zh-CN" altLang="en-US" dirty="0">
                <a:solidFill>
                  <a:schemeClr val="tx1">
                    <a:lumMod val="85000"/>
                    <a:lumOff val="15000"/>
                  </a:schemeClr>
                </a:solidFill>
              </a:rPr>
              <a:t>各小组组内交流，形成共识，确定密码方案，并推选小组成员上台交流。</a:t>
            </a:r>
          </a:p>
          <a:p>
            <a:pPr marL="0" indent="0">
              <a:spcAft>
                <a:spcPts val="1000"/>
              </a:spcAft>
              <a:buNone/>
            </a:pPr>
            <a:r>
              <a:rPr lang="en-US" altLang="zh-CN" dirty="0">
                <a:solidFill>
                  <a:schemeClr val="tx1">
                    <a:lumMod val="85000"/>
                    <a:lumOff val="15000"/>
                  </a:schemeClr>
                </a:solidFill>
              </a:rPr>
              <a:t>    2.</a:t>
            </a:r>
            <a:r>
              <a:rPr lang="zh-CN" altLang="en-US" dirty="0">
                <a:solidFill>
                  <a:schemeClr val="tx1">
                    <a:lumMod val="85000"/>
                    <a:lumOff val="15000"/>
                  </a:schemeClr>
                </a:solidFill>
              </a:rPr>
              <a:t>教师巡视小组，与小组成员进行交流沟通，选择有特色和代表性的小组作品作为典型成果以便教师评价。</a:t>
            </a:r>
          </a:p>
        </p:txBody>
      </p:sp>
      <p:sp>
        <p:nvSpPr>
          <p:cNvPr id="13" name="标题 4"/>
          <p:cNvSpPr>
            <a:spLocks noGrp="1"/>
          </p:cNvSpPr>
          <p:nvPr>
            <p:custDataLst>
              <p:tags r:id="rId1"/>
            </p:custDataLst>
          </p:nvPr>
        </p:nvSpPr>
        <p:spPr>
          <a:xfrm>
            <a:off x="806450" y="4046138"/>
            <a:ext cx="2156460" cy="441960"/>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gn="ctr"/>
            <a:r>
              <a:rPr lang="zh-CN" altLang="en-US" sz="3200" kern="0" dirty="0">
                <a:solidFill>
                  <a:srgbClr val="466E8C"/>
                </a:solidFill>
                <a:latin typeface="楷体_GB2312" panose="02010609030101010101" pitchFamily="49" charset="-122"/>
                <a:ea typeface="楷体_GB2312" panose="02010609030101010101" pitchFamily="49" charset="-122"/>
              </a:rPr>
              <a:t>学生自评</a:t>
            </a:r>
          </a:p>
        </p:txBody>
      </p:sp>
      <p:sp>
        <p:nvSpPr>
          <p:cNvPr id="15" name="标题 4"/>
          <p:cNvSpPr>
            <a:spLocks noGrp="1"/>
          </p:cNvSpPr>
          <p:nvPr>
            <p:custDataLst>
              <p:tags r:id="rId2"/>
            </p:custDataLst>
          </p:nvPr>
        </p:nvSpPr>
        <p:spPr>
          <a:xfrm>
            <a:off x="806450" y="4905293"/>
            <a:ext cx="2156460" cy="441960"/>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gn="ctr"/>
            <a:r>
              <a:rPr lang="zh-CN" altLang="en-US" sz="3200" kern="0" dirty="0">
                <a:solidFill>
                  <a:srgbClr val="466E8C"/>
                </a:solidFill>
                <a:latin typeface="楷体_GB2312" panose="02010609030101010101" pitchFamily="49" charset="-122"/>
                <a:ea typeface="楷体_GB2312" panose="02010609030101010101" pitchFamily="49" charset="-122"/>
              </a:rPr>
              <a:t>学生互评</a:t>
            </a:r>
          </a:p>
        </p:txBody>
      </p:sp>
      <p:sp>
        <p:nvSpPr>
          <p:cNvPr id="16" name="标题 4"/>
          <p:cNvSpPr>
            <a:spLocks noGrp="1"/>
          </p:cNvSpPr>
          <p:nvPr>
            <p:custDataLst>
              <p:tags r:id="rId3"/>
            </p:custDataLst>
          </p:nvPr>
        </p:nvSpPr>
        <p:spPr>
          <a:xfrm>
            <a:off x="806450" y="5764448"/>
            <a:ext cx="2156460" cy="441960"/>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gn="ctr"/>
            <a:r>
              <a:rPr lang="zh-CN" altLang="en-US" sz="3200" kern="0" dirty="0">
                <a:solidFill>
                  <a:srgbClr val="466E8C"/>
                </a:solidFill>
                <a:latin typeface="楷体_GB2312" panose="02010609030101010101" pitchFamily="49" charset="-122"/>
                <a:ea typeface="楷体_GB2312" panose="02010609030101010101" pitchFamily="49" charset="-122"/>
              </a:rPr>
              <a:t>教师点评</a:t>
            </a:r>
          </a:p>
        </p:txBody>
      </p:sp>
      <p:sp>
        <p:nvSpPr>
          <p:cNvPr id="17" name="标题 4"/>
          <p:cNvSpPr>
            <a:spLocks noGrp="1"/>
          </p:cNvSpPr>
          <p:nvPr>
            <p:custDataLst>
              <p:tags r:id="rId4"/>
            </p:custDataLst>
          </p:nvPr>
        </p:nvSpPr>
        <p:spPr>
          <a:xfrm>
            <a:off x="3809365" y="4099478"/>
            <a:ext cx="4592955" cy="441960"/>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gn="ctr"/>
            <a:r>
              <a:rPr lang="zh-CN" altLang="en-US" sz="2000" dirty="0">
                <a:latin typeface="楷体_GB2312" panose="02010609030101010101" pitchFamily="49" charset="-122"/>
                <a:ea typeface="楷体_GB2312" panose="02010609030101010101" pitchFamily="49" charset="-122"/>
                <a:cs typeface="+mn-cs"/>
              </a:rPr>
              <a:t>设计思路、原则、方法、效果</a:t>
            </a:r>
          </a:p>
        </p:txBody>
      </p:sp>
      <p:sp>
        <p:nvSpPr>
          <p:cNvPr id="18" name="标题 4"/>
          <p:cNvSpPr>
            <a:spLocks noGrp="1"/>
          </p:cNvSpPr>
          <p:nvPr>
            <p:custDataLst>
              <p:tags r:id="rId5"/>
            </p:custDataLst>
          </p:nvPr>
        </p:nvSpPr>
        <p:spPr>
          <a:xfrm>
            <a:off x="3931920" y="4966888"/>
            <a:ext cx="4592955" cy="441960"/>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gn="ctr"/>
            <a:r>
              <a:rPr lang="zh-CN" altLang="en-US" sz="2000" dirty="0">
                <a:latin typeface="楷体_GB2312" panose="02010609030101010101" pitchFamily="49" charset="-122"/>
                <a:ea typeface="楷体_GB2312" panose="02010609030101010101" pitchFamily="49" charset="-122"/>
                <a:cs typeface="+mn-cs"/>
              </a:rPr>
              <a:t>创新思维、小组协作、安全意识</a:t>
            </a:r>
          </a:p>
        </p:txBody>
      </p:sp>
      <p:sp>
        <p:nvSpPr>
          <p:cNvPr id="19" name="标题 4"/>
          <p:cNvSpPr>
            <a:spLocks noGrp="1"/>
          </p:cNvSpPr>
          <p:nvPr>
            <p:custDataLst>
              <p:tags r:id="rId6"/>
            </p:custDataLst>
          </p:nvPr>
        </p:nvSpPr>
        <p:spPr>
          <a:xfrm>
            <a:off x="3939540" y="5840648"/>
            <a:ext cx="4592955" cy="441960"/>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gn="ctr"/>
            <a:r>
              <a:rPr lang="zh-CN" altLang="en-US" sz="2000" dirty="0">
                <a:latin typeface="楷体_GB2312" panose="02010609030101010101" pitchFamily="49" charset="-122"/>
                <a:ea typeface="楷体_GB2312" panose="02010609030101010101" pitchFamily="49" charset="-122"/>
                <a:cs typeface="+mn-cs"/>
              </a:rPr>
              <a:t>表扬优点、指出不足、改进建议</a:t>
            </a:r>
          </a:p>
        </p:txBody>
      </p:sp>
      <p:sp>
        <p:nvSpPr>
          <p:cNvPr id="20" name="流程图: 对照 19"/>
          <p:cNvSpPr/>
          <p:nvPr/>
        </p:nvSpPr>
        <p:spPr>
          <a:xfrm>
            <a:off x="3239135" y="4095033"/>
            <a:ext cx="504190" cy="2304415"/>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25622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339213" y="3060769"/>
            <a:ext cx="6478907" cy="70675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gn="ctr"/>
            <a:r>
              <a:rPr lang="en-US" altLang="zh-CN" dirty="0">
                <a:solidFill>
                  <a:schemeClr val="bg1"/>
                </a:solidFill>
                <a:effectLst/>
              </a:rPr>
              <a:t>3.2.3 </a:t>
            </a:r>
            <a:r>
              <a:rPr lang="zh-CN" altLang="en-US" dirty="0">
                <a:solidFill>
                  <a:schemeClr val="bg1"/>
                </a:solidFill>
                <a:effectLst/>
              </a:rPr>
              <a:t>数据安全</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85750" y="184280"/>
            <a:ext cx="6313170"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0" name="文本框 9"/>
          <p:cNvSpPr txBox="1"/>
          <p:nvPr/>
        </p:nvSpPr>
        <p:spPr>
          <a:xfrm>
            <a:off x="888815" y="1902557"/>
            <a:ext cx="5686532" cy="737510"/>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课堂小结</a:t>
            </a:r>
          </a:p>
        </p:txBody>
      </p:sp>
      <p:sp>
        <p:nvSpPr>
          <p:cNvPr id="11" name="文本框 10"/>
          <p:cNvSpPr txBox="1"/>
          <p:nvPr/>
        </p:nvSpPr>
        <p:spPr>
          <a:xfrm>
            <a:off x="521608" y="2922589"/>
            <a:ext cx="8099076" cy="230695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spcAft>
                <a:spcPts val="1000"/>
              </a:spcAft>
              <a:buNone/>
            </a:pPr>
            <a:r>
              <a:rPr lang="zh-CN" altLang="en-US" dirty="0">
                <a:solidFill>
                  <a:schemeClr val="tx1">
                    <a:lumMod val="85000"/>
                    <a:lumOff val="15000"/>
                  </a:schemeClr>
                </a:solidFill>
              </a:rPr>
              <a:t>    数据安全既包括信息设备的安全，也包括这些设备的数据安全。数据安全即信息安全，信息安全意识要与数据安全等同起来，数据保护意义重大，我们不仅要保障个人的数据安全，更应保障国家的数据安全。国家大数据发展战略提出了切实保障国家数据安全和完善数据产权保护制度的要求，强调要加强关键信息基础设施安全保护，强化国家关键数据资源保护能力。</a:t>
            </a:r>
          </a:p>
        </p:txBody>
      </p:sp>
      <p:sp>
        <p:nvSpPr>
          <p:cNvPr id="15" name="等腰三角形 8"/>
          <p:cNvSpPr/>
          <p:nvPr/>
        </p:nvSpPr>
        <p:spPr>
          <a:xfrm rot="5400000">
            <a:off x="508266" y="225953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6" name="任意多边形 16"/>
          <p:cNvSpPr/>
          <p:nvPr/>
        </p:nvSpPr>
        <p:spPr>
          <a:xfrm rot="10800000" flipH="1">
            <a:off x="232996" y="1550372"/>
            <a:ext cx="8678007" cy="481994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3147646" y="2382928"/>
            <a:ext cx="2848708" cy="58477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gn="ctr"/>
            <a:r>
              <a:rPr lang="zh-CN" altLang="en-US" sz="3200" dirty="0">
                <a:solidFill>
                  <a:srgbClr val="466E8C"/>
                </a:solidFill>
                <a:effectLst/>
              </a:rPr>
              <a:t>作业</a:t>
            </a:r>
          </a:p>
        </p:txBody>
      </p:sp>
      <p:sp>
        <p:nvSpPr>
          <p:cNvPr id="5" name="文本框 4"/>
          <p:cNvSpPr txBox="1"/>
          <p:nvPr/>
        </p:nvSpPr>
        <p:spPr>
          <a:xfrm>
            <a:off x="990715" y="3296030"/>
            <a:ext cx="7353070" cy="82994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lgn="just">
              <a:spcAft>
                <a:spcPts val="1000"/>
              </a:spcAft>
              <a:buNone/>
            </a:pPr>
            <a:r>
              <a:rPr lang="zh-CN" altLang="en-US" dirty="0">
                <a:solidFill>
                  <a:schemeClr val="tx1">
                    <a:lumMod val="85000"/>
                    <a:lumOff val="15000"/>
                  </a:schemeClr>
                </a:solidFill>
              </a:rPr>
              <a:t>    完成</a:t>
            </a:r>
            <a:r>
              <a:rPr lang="en-US" altLang="zh-CN" dirty="0">
                <a:solidFill>
                  <a:schemeClr val="tx1">
                    <a:lumMod val="85000"/>
                    <a:lumOff val="15000"/>
                  </a:schemeClr>
                </a:solidFill>
              </a:rPr>
              <a:t>“</a:t>
            </a:r>
            <a:r>
              <a:rPr lang="zh-CN" altLang="en-US" dirty="0">
                <a:solidFill>
                  <a:schemeClr val="tx1">
                    <a:lumMod val="85000"/>
                    <a:lumOff val="15000"/>
                  </a:schemeClr>
                </a:solidFill>
              </a:rPr>
              <a:t>练习提升</a:t>
            </a:r>
            <a:r>
              <a:rPr lang="en-US" altLang="zh-CN" dirty="0">
                <a:solidFill>
                  <a:schemeClr val="tx1">
                    <a:lumMod val="85000"/>
                    <a:lumOff val="15000"/>
                  </a:schemeClr>
                </a:solidFill>
              </a:rPr>
              <a:t>”</a:t>
            </a:r>
            <a:r>
              <a:rPr lang="zh-CN" altLang="en-US" dirty="0">
                <a:solidFill>
                  <a:schemeClr val="tx1">
                    <a:lumMod val="85000"/>
                    <a:lumOff val="15000"/>
                  </a:schemeClr>
                </a:solidFill>
              </a:rPr>
              <a:t>第</a:t>
            </a:r>
            <a:r>
              <a:rPr lang="en-US" altLang="zh-CN" dirty="0">
                <a:solidFill>
                  <a:schemeClr val="tx1">
                    <a:lumMod val="85000"/>
                    <a:lumOff val="15000"/>
                  </a:schemeClr>
                </a:solidFill>
              </a:rPr>
              <a:t>4</a:t>
            </a:r>
            <a:r>
              <a:rPr lang="zh-CN" altLang="en-US" dirty="0">
                <a:solidFill>
                  <a:schemeClr val="tx1">
                    <a:lumMod val="85000"/>
                    <a:lumOff val="15000"/>
                  </a:schemeClr>
                </a:solidFill>
              </a:rPr>
              <a:t>题，将设计方案和依据以文档方式提交保存到个人学习空间中。</a:t>
            </a:r>
          </a:p>
        </p:txBody>
      </p:sp>
      <p:sp>
        <p:nvSpPr>
          <p:cNvPr id="6" name="文本框 5"/>
          <p:cNvSpPr txBox="1"/>
          <p:nvPr/>
        </p:nvSpPr>
        <p:spPr>
          <a:xfrm>
            <a:off x="285749" y="184280"/>
            <a:ext cx="627270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sp>
        <p:nvSpPr>
          <p:cNvPr id="2" name="矩形 1"/>
          <p:cNvSpPr/>
          <p:nvPr/>
        </p:nvSpPr>
        <p:spPr>
          <a:xfrm>
            <a:off x="2693671" y="5216231"/>
            <a:ext cx="3756660" cy="460375"/>
          </a:xfrm>
          <a:prstGeom prst="rect">
            <a:avLst/>
          </a:prstGeom>
        </p:spPr>
        <p:txBody>
          <a:bodyPr wrap="none">
            <a:spAutoFit/>
          </a:bodyPr>
          <a:lstStyle/>
          <a:p>
            <a:pPr algn="ctr">
              <a:lnSpc>
                <a:spcPct val="120000"/>
              </a:lnSpc>
            </a:pPr>
            <a:r>
              <a:rPr lang="zh-CN" altLang="en-US" sz="2000" b="1" dirty="0">
                <a:solidFill>
                  <a:schemeClr val="tx1">
                    <a:lumMod val="85000"/>
                    <a:lumOff val="15000"/>
                  </a:schemeClr>
                </a:solidFill>
                <a:latin typeface="楷体_GB2312" panose="02010609030101010101" pitchFamily="49" charset="-122"/>
                <a:ea typeface="楷体_GB2312" panose="02010609030101010101" pitchFamily="49" charset="-122"/>
              </a:rPr>
              <a:t>用思维导图画出本节课知识内容</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3" y="1545809"/>
            <a:ext cx="5686532" cy="737510"/>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板书布局</a:t>
            </a:r>
          </a:p>
        </p:txBody>
      </p:sp>
      <p:pic>
        <p:nvPicPr>
          <p:cNvPr id="13" name="图片 12" descr="C:\Users\liuzhaobin\Desktop\ppt图\图片7.png图片7"/>
          <p:cNvPicPr>
            <a:picLocks noChangeAspect="1"/>
          </p:cNvPicPr>
          <p:nvPr/>
        </p:nvPicPr>
        <p:blipFill>
          <a:blip r:embed="rId2"/>
          <a:srcRect/>
          <a:stretch>
            <a:fillRect/>
          </a:stretch>
        </p:blipFill>
        <p:spPr>
          <a:xfrm>
            <a:off x="365757" y="2861638"/>
            <a:ext cx="8412486" cy="24460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675" y="21050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904997" y="2330635"/>
            <a:ext cx="5334004" cy="707886"/>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gn="dist"/>
            <a:r>
              <a:rPr lang="zh-CN" altLang="en-US" dirty="0">
                <a:solidFill>
                  <a:schemeClr val="bg1"/>
                </a:solidFill>
                <a:effectLst/>
              </a:rPr>
              <a:t>谢谢观看</a:t>
            </a:r>
          </a:p>
        </p:txBody>
      </p:sp>
      <p:sp>
        <p:nvSpPr>
          <p:cNvPr id="10" name="文本框 9"/>
          <p:cNvSpPr txBox="1"/>
          <p:nvPr/>
        </p:nvSpPr>
        <p:spPr>
          <a:xfrm>
            <a:off x="1904997" y="3103556"/>
            <a:ext cx="5334004" cy="400110"/>
          </a:xfrm>
          <a:prstGeom prst="rect">
            <a:avLst/>
          </a:prstGeom>
          <a:noFill/>
        </p:spPr>
        <p:txBody>
          <a:bodyPr wrap="square" rtlCol="0">
            <a:spAutoFit/>
          </a:bodyPr>
          <a:lstStyle>
            <a:defPPr>
              <a:defRPr lang="zh-CN"/>
            </a:defPPr>
            <a:lvl1pPr algn="dist">
              <a:defRPr sz="4000" b="1" ker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r>
              <a:rPr lang="en-US" altLang="zh-CN" sz="2000" dirty="0">
                <a:effectLst/>
              </a:rPr>
              <a:t>Thanks  for  watching</a:t>
            </a:r>
            <a:endParaRPr lang="zh-CN" altLang="en-US" sz="2000" dirty="0">
              <a:effectLst/>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3" y="1545809"/>
            <a:ext cx="5686532" cy="737510"/>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情景导入</a:t>
            </a:r>
          </a:p>
        </p:txBody>
      </p:sp>
      <p:sp>
        <p:nvSpPr>
          <p:cNvPr id="9" name="文本框 8"/>
          <p:cNvSpPr txBox="1"/>
          <p:nvPr/>
        </p:nvSpPr>
        <p:spPr>
          <a:xfrm>
            <a:off x="3914371" y="3769835"/>
            <a:ext cx="4968174" cy="267652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    通过一段时间的学习，我们对项目式学习已经不陌生了，从健康数据到智慧交通，再到用水决策，进而到智能交互，数据正深刻地影响着社会各个层面，它已经成为人类社会一种重要的资源，数据是否安全显得日益重要，因此，保护数据安全责无旁贷。</a:t>
            </a:r>
          </a:p>
        </p:txBody>
      </p:sp>
      <p:pic>
        <p:nvPicPr>
          <p:cNvPr id="13" name="图片 12" descr="1-1-2"/>
          <p:cNvPicPr>
            <a:picLocks noChangeAspect="1"/>
          </p:cNvPicPr>
          <p:nvPr/>
        </p:nvPicPr>
        <p:blipFill>
          <a:blip r:embed="rId2" cstate="print"/>
          <a:stretch>
            <a:fillRect/>
          </a:stretch>
        </p:blipFill>
        <p:spPr>
          <a:xfrm>
            <a:off x="609973" y="2374759"/>
            <a:ext cx="1855469" cy="1694686"/>
          </a:xfrm>
          <a:prstGeom prst="rect">
            <a:avLst/>
          </a:prstGeom>
        </p:spPr>
      </p:pic>
      <p:pic>
        <p:nvPicPr>
          <p:cNvPr id="14" name="图片 13" descr="3-2-7_1"/>
          <p:cNvPicPr>
            <a:picLocks noChangeAspect="1"/>
          </p:cNvPicPr>
          <p:nvPr/>
        </p:nvPicPr>
        <p:blipFill>
          <a:blip r:embed="rId3" cstate="print"/>
          <a:stretch>
            <a:fillRect/>
          </a:stretch>
        </p:blipFill>
        <p:spPr>
          <a:xfrm>
            <a:off x="615089" y="4299148"/>
            <a:ext cx="3059576" cy="2013104"/>
          </a:xfrm>
          <a:prstGeom prst="rect">
            <a:avLst/>
          </a:prstGeom>
        </p:spPr>
      </p:pic>
      <p:pic>
        <p:nvPicPr>
          <p:cNvPr id="17" name="图片 16" descr="自助"/>
          <p:cNvPicPr>
            <a:picLocks noChangeAspect="1"/>
          </p:cNvPicPr>
          <p:nvPr/>
        </p:nvPicPr>
        <p:blipFill>
          <a:blip r:embed="rId4" cstate="print"/>
          <a:stretch>
            <a:fillRect/>
          </a:stretch>
        </p:blipFill>
        <p:spPr>
          <a:xfrm>
            <a:off x="2802015" y="1266324"/>
            <a:ext cx="1097897" cy="1511251"/>
          </a:xfrm>
          <a:prstGeom prst="rect">
            <a:avLst/>
          </a:prstGeom>
        </p:spPr>
      </p:pic>
      <p:pic>
        <p:nvPicPr>
          <p:cNvPr id="18" name="图片 17" descr="2-2-12水表"/>
          <p:cNvPicPr>
            <a:picLocks noChangeAspect="1"/>
          </p:cNvPicPr>
          <p:nvPr/>
        </p:nvPicPr>
        <p:blipFill>
          <a:blip r:embed="rId5" cstate="print"/>
          <a:stretch>
            <a:fillRect/>
          </a:stretch>
        </p:blipFill>
        <p:spPr>
          <a:xfrm>
            <a:off x="3919041" y="1275202"/>
            <a:ext cx="2679783" cy="1511251"/>
          </a:xfrm>
          <a:prstGeom prst="rect">
            <a:avLst/>
          </a:prstGeom>
        </p:spPr>
      </p:pic>
      <p:pic>
        <p:nvPicPr>
          <p:cNvPr id="19" name="图片 18" descr="4-3-3 智能农业"/>
          <p:cNvPicPr>
            <a:picLocks noChangeAspect="1"/>
          </p:cNvPicPr>
          <p:nvPr/>
        </p:nvPicPr>
        <p:blipFill>
          <a:blip r:embed="rId6" cstate="print"/>
          <a:stretch>
            <a:fillRect/>
          </a:stretch>
        </p:blipFill>
        <p:spPr>
          <a:xfrm>
            <a:off x="6602944" y="1266324"/>
            <a:ext cx="2347015" cy="1511251"/>
          </a:xfrm>
          <a:prstGeom prst="rect">
            <a:avLst/>
          </a:prstGeom>
        </p:spPr>
      </p:pic>
      <p:sp>
        <p:nvSpPr>
          <p:cNvPr id="20" name="文本框 19"/>
          <p:cNvSpPr txBox="1"/>
          <p:nvPr/>
        </p:nvSpPr>
        <p:spPr>
          <a:xfrm>
            <a:off x="5141340" y="2893678"/>
            <a:ext cx="1132826" cy="830997"/>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数据</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85750" y="184280"/>
            <a:ext cx="6313170"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0" name="文本框 9"/>
          <p:cNvSpPr txBox="1"/>
          <p:nvPr/>
        </p:nvSpPr>
        <p:spPr>
          <a:xfrm>
            <a:off x="888814" y="1902557"/>
            <a:ext cx="6912161"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思考活动：我们的网上数据是否安全</a:t>
            </a:r>
          </a:p>
        </p:txBody>
      </p:sp>
      <p:sp>
        <p:nvSpPr>
          <p:cNvPr id="11" name="文本框 10"/>
          <p:cNvSpPr txBox="1"/>
          <p:nvPr/>
        </p:nvSpPr>
        <p:spPr>
          <a:xfrm>
            <a:off x="521607" y="2935173"/>
            <a:ext cx="8099076" cy="2194560"/>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spcAft>
                <a:spcPts val="1000"/>
              </a:spcAft>
              <a:buNone/>
            </a:pPr>
            <a:r>
              <a:rPr lang="en-US" altLang="zh-CN" dirty="0">
                <a:solidFill>
                  <a:schemeClr val="tx1">
                    <a:lumMod val="85000"/>
                    <a:lumOff val="15000"/>
                  </a:schemeClr>
                </a:solidFill>
              </a:rPr>
              <a:t>    1.</a:t>
            </a:r>
            <a:r>
              <a:rPr lang="zh-CN" altLang="en-US" dirty="0">
                <a:solidFill>
                  <a:schemeClr val="tx1">
                    <a:lumMod val="85000"/>
                    <a:lumOff val="15000"/>
                  </a:schemeClr>
                </a:solidFill>
              </a:rPr>
              <a:t>我们的网上行为数据可能存储在哪里？如果这些数据被泄露可能会带来哪些风险和问题？</a:t>
            </a:r>
          </a:p>
          <a:p>
            <a:pPr marL="0" indent="0">
              <a:spcAft>
                <a:spcPts val="1000"/>
              </a:spcAft>
              <a:buNone/>
            </a:pPr>
            <a:r>
              <a:rPr lang="en-US" altLang="zh-CN" dirty="0">
                <a:solidFill>
                  <a:schemeClr val="tx1">
                    <a:lumMod val="85000"/>
                    <a:lumOff val="15000"/>
                  </a:schemeClr>
                </a:solidFill>
              </a:rPr>
              <a:t>    2.</a:t>
            </a:r>
            <a:r>
              <a:rPr lang="zh-CN" altLang="en-US" dirty="0">
                <a:solidFill>
                  <a:schemeClr val="tx1">
                    <a:lumMod val="85000"/>
                    <a:lumOff val="15000"/>
                  </a:schemeClr>
                </a:solidFill>
              </a:rPr>
              <a:t>通过哪些措施可以使我们的网络行为数据更安全。</a:t>
            </a:r>
          </a:p>
          <a:p>
            <a:pPr marL="0" indent="0">
              <a:spcAft>
                <a:spcPts val="1000"/>
              </a:spcAft>
              <a:buNone/>
            </a:pPr>
            <a:r>
              <a:rPr lang="en-US" altLang="zh-CN" dirty="0">
                <a:solidFill>
                  <a:schemeClr val="tx1">
                    <a:lumMod val="85000"/>
                    <a:lumOff val="15000"/>
                  </a:schemeClr>
                </a:solidFill>
              </a:rPr>
              <a:t>    3.</a:t>
            </a:r>
            <a:r>
              <a:rPr lang="zh-CN" altLang="en-US" dirty="0">
                <a:solidFill>
                  <a:schemeClr val="tx1">
                    <a:lumMod val="85000"/>
                    <a:lumOff val="15000"/>
                  </a:schemeClr>
                </a:solidFill>
              </a:rPr>
              <a:t>登录</a:t>
            </a:r>
            <a:r>
              <a:rPr lang="zh-CN" altLang="en-US" dirty="0">
                <a:solidFill>
                  <a:schemeClr val="tx1">
                    <a:lumMod val="85000"/>
                    <a:lumOff val="15000"/>
                  </a:schemeClr>
                </a:solidFill>
                <a:sym typeface="+mn-ea"/>
              </a:rPr>
              <a:t>中国互联网协会官网、国家互联网应急中心，</a:t>
            </a:r>
            <a:r>
              <a:rPr lang="zh-CN" altLang="en-US" dirty="0">
                <a:solidFill>
                  <a:schemeClr val="tx1">
                    <a:lumMod val="85000"/>
                    <a:lumOff val="15000"/>
                  </a:schemeClr>
                </a:solidFill>
              </a:rPr>
              <a:t>查询</a:t>
            </a:r>
            <a:r>
              <a:rPr lang="en-US" altLang="zh-CN" dirty="0">
                <a:solidFill>
                  <a:schemeClr val="tx1">
                    <a:lumMod val="85000"/>
                    <a:lumOff val="15000"/>
                  </a:schemeClr>
                </a:solidFill>
              </a:rPr>
              <a:t>2016—2018</a:t>
            </a:r>
            <a:r>
              <a:rPr lang="zh-CN" altLang="en-US" dirty="0">
                <a:solidFill>
                  <a:schemeClr val="tx1">
                    <a:lumMod val="85000"/>
                    <a:lumOff val="15000"/>
                  </a:schemeClr>
                </a:solidFill>
              </a:rPr>
              <a:t>年网络数据安全情况。</a:t>
            </a:r>
            <a:endParaRPr lang="en-US" altLang="zh-CN" dirty="0">
              <a:solidFill>
                <a:schemeClr val="tx1">
                  <a:lumMod val="85000"/>
                  <a:lumOff val="15000"/>
                </a:schemeClr>
              </a:solidFill>
            </a:endParaRPr>
          </a:p>
        </p:txBody>
      </p:sp>
      <p:sp>
        <p:nvSpPr>
          <p:cNvPr id="15" name="等腰三角形 8"/>
          <p:cNvSpPr/>
          <p:nvPr/>
        </p:nvSpPr>
        <p:spPr>
          <a:xfrm rot="5400000">
            <a:off x="508266" y="225953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6" name="任意多边形 16"/>
          <p:cNvSpPr/>
          <p:nvPr/>
        </p:nvSpPr>
        <p:spPr>
          <a:xfrm rot="10800000" flipH="1">
            <a:off x="232996" y="1550373"/>
            <a:ext cx="8678007" cy="445418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3" y="1545809"/>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我们的网上数据</a:t>
            </a:r>
            <a:r>
              <a:rPr lang="zh-CN" altLang="en-US" sz="3200" dirty="0">
                <a:solidFill>
                  <a:srgbClr val="466E8C"/>
                </a:solidFill>
                <a:effectLst/>
                <a:sym typeface="+mn-ea"/>
              </a:rPr>
              <a:t>是否安全</a:t>
            </a:r>
            <a:endParaRPr lang="zh-CN" altLang="en-US" sz="3200" dirty="0">
              <a:solidFill>
                <a:srgbClr val="466E8C"/>
              </a:solidFill>
              <a:effectLst/>
            </a:endParaRPr>
          </a:p>
        </p:txBody>
      </p:sp>
      <p:sp>
        <p:nvSpPr>
          <p:cNvPr id="9" name="文本框 8"/>
          <p:cNvSpPr txBox="1"/>
          <p:nvPr/>
        </p:nvSpPr>
        <p:spPr>
          <a:xfrm>
            <a:off x="1583165" y="6340243"/>
            <a:ext cx="6017772" cy="46166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中国互联网协会</a:t>
            </a:r>
            <a:r>
              <a:rPr lang="en-US" altLang="zh-CN" dirty="0">
                <a:solidFill>
                  <a:schemeClr val="tx1">
                    <a:lumMod val="85000"/>
                    <a:lumOff val="15000"/>
                  </a:schemeClr>
                </a:solidFill>
              </a:rPr>
              <a:t>《</a:t>
            </a:r>
            <a:r>
              <a:rPr lang="zh-CN" altLang="en-US" dirty="0">
                <a:solidFill>
                  <a:schemeClr val="tx1">
                    <a:lumMod val="85000"/>
                    <a:lumOff val="15000"/>
                  </a:schemeClr>
                </a:solidFill>
              </a:rPr>
              <a:t>中国网民权益保护调查报告</a:t>
            </a:r>
            <a:r>
              <a:rPr lang="en-US" altLang="zh-CN" dirty="0">
                <a:solidFill>
                  <a:schemeClr val="tx1">
                    <a:lumMod val="85000"/>
                    <a:lumOff val="15000"/>
                  </a:schemeClr>
                </a:solidFill>
              </a:rPr>
              <a:t>2016》</a:t>
            </a:r>
          </a:p>
        </p:txBody>
      </p:sp>
      <p:pic>
        <p:nvPicPr>
          <p:cNvPr id="15" name="图片 2" descr="3-2-3-2016网民权益调查报告"/>
          <p:cNvPicPr>
            <a:picLocks noChangeAspect="1"/>
          </p:cNvPicPr>
          <p:nvPr/>
        </p:nvPicPr>
        <p:blipFill>
          <a:blip r:embed="rId2" cstate="print"/>
          <a:stretch>
            <a:fillRect/>
          </a:stretch>
        </p:blipFill>
        <p:spPr>
          <a:xfrm>
            <a:off x="1167861" y="2311314"/>
            <a:ext cx="6848380" cy="4000934"/>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2" y="1545809"/>
            <a:ext cx="7739987" cy="830997"/>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en-US" altLang="zh-CN" sz="3200" dirty="0">
                <a:solidFill>
                  <a:srgbClr val="466E8C"/>
                </a:solidFill>
                <a:effectLst/>
              </a:rPr>
              <a:t>《</a:t>
            </a:r>
            <a:r>
              <a:rPr lang="zh-CN" altLang="en-US" sz="3200" dirty="0">
                <a:solidFill>
                  <a:srgbClr val="466E8C"/>
                </a:solidFill>
                <a:effectLst/>
              </a:rPr>
              <a:t>中国网民权益保护调查报告</a:t>
            </a:r>
            <a:r>
              <a:rPr lang="en-US" altLang="zh-CN" sz="3200" dirty="0">
                <a:solidFill>
                  <a:srgbClr val="466E8C"/>
                </a:solidFill>
                <a:effectLst/>
              </a:rPr>
              <a:t>2016》</a:t>
            </a:r>
          </a:p>
        </p:txBody>
      </p:sp>
      <p:pic>
        <p:nvPicPr>
          <p:cNvPr id="13" name="图片 -2147482622" descr="3-2-3-2016网民权益调查报告1"/>
          <p:cNvPicPr>
            <a:picLocks noChangeAspect="1"/>
          </p:cNvPicPr>
          <p:nvPr/>
        </p:nvPicPr>
        <p:blipFill>
          <a:blip r:embed="rId2" cstate="print"/>
          <a:stretch>
            <a:fillRect/>
          </a:stretch>
        </p:blipFill>
        <p:spPr>
          <a:xfrm>
            <a:off x="1322393" y="2376806"/>
            <a:ext cx="6499213" cy="4260171"/>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85749" y="184280"/>
            <a:ext cx="634759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1" name="直接箭头连接符 10"/>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 name="等腰三角形 8"/>
          <p:cNvSpPr/>
          <p:nvPr/>
        </p:nvSpPr>
        <p:spPr>
          <a:xfrm rot="5400000">
            <a:off x="550378" y="1902785"/>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8" name="文本框 7"/>
          <p:cNvSpPr txBox="1"/>
          <p:nvPr/>
        </p:nvSpPr>
        <p:spPr>
          <a:xfrm>
            <a:off x="946813" y="1545809"/>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a:solidFill>
                  <a:srgbClr val="466E8C"/>
                </a:solidFill>
                <a:effectLst/>
                <a:sym typeface="+mn-ea"/>
              </a:rPr>
              <a:t>数据安全的威胁来自哪里？</a:t>
            </a:r>
            <a:endParaRPr lang="zh-CN" altLang="en-US" sz="3200" dirty="0">
              <a:solidFill>
                <a:srgbClr val="466E8C"/>
              </a:solidFill>
              <a:effectLst/>
            </a:endParaRPr>
          </a:p>
        </p:txBody>
      </p:sp>
      <p:sp>
        <p:nvSpPr>
          <p:cNvPr id="13" name="等腰三角形 8"/>
          <p:cNvSpPr/>
          <p:nvPr/>
        </p:nvSpPr>
        <p:spPr>
          <a:xfrm rot="5400000">
            <a:off x="550377" y="2439886"/>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4" name="文本框 13"/>
          <p:cNvSpPr txBox="1"/>
          <p:nvPr/>
        </p:nvSpPr>
        <p:spPr>
          <a:xfrm>
            <a:off x="946812" y="2082910"/>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sym typeface="+mn-ea"/>
              </a:rPr>
              <a:t>如何保障数据的安全？</a:t>
            </a:r>
            <a:endParaRPr lang="zh-CN" altLang="en-US" sz="3200" dirty="0">
              <a:solidFill>
                <a:srgbClr val="466E8C"/>
              </a:solidFill>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85750" y="184280"/>
            <a:ext cx="6313170"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rPr>
              <a:t>3.2.3 </a:t>
            </a:r>
            <a:r>
              <a:rPr lang="zh-CN" altLang="en-US" sz="4000" b="1" kern="0" dirty="0">
                <a:solidFill>
                  <a:srgbClr val="466E8C"/>
                </a:solidFill>
                <a:latin typeface="楷体_GB2312" panose="02010609030101010101" pitchFamily="49" charset="-122"/>
                <a:ea typeface="楷体_GB2312" panose="02010609030101010101" pitchFamily="49" charset="-122"/>
              </a:rPr>
              <a:t>数据安全</a:t>
            </a:r>
          </a:p>
        </p:txBody>
      </p:sp>
      <p:cxnSp>
        <p:nvCxnSpPr>
          <p:cNvPr id="13" name="直接箭头连接符 1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0" name="文本框 9"/>
          <p:cNvSpPr txBox="1"/>
          <p:nvPr/>
        </p:nvSpPr>
        <p:spPr>
          <a:xfrm>
            <a:off x="888815" y="1839057"/>
            <a:ext cx="5686532" cy="737510"/>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数据安全的威胁</a:t>
            </a:r>
          </a:p>
        </p:txBody>
      </p:sp>
      <p:sp>
        <p:nvSpPr>
          <p:cNvPr id="11" name="文本框 10"/>
          <p:cNvSpPr txBox="1"/>
          <p:nvPr/>
        </p:nvSpPr>
        <p:spPr>
          <a:xfrm>
            <a:off x="1848935" y="3066738"/>
            <a:ext cx="1345721" cy="46166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人为因素</a:t>
            </a:r>
          </a:p>
        </p:txBody>
      </p:sp>
      <p:sp>
        <p:nvSpPr>
          <p:cNvPr id="15" name="等腰三角形 8"/>
          <p:cNvSpPr/>
          <p:nvPr/>
        </p:nvSpPr>
        <p:spPr>
          <a:xfrm rot="5400000">
            <a:off x="508266" y="225953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6" name="任意多边形 16"/>
          <p:cNvSpPr/>
          <p:nvPr/>
        </p:nvSpPr>
        <p:spPr>
          <a:xfrm rot="10800000" flipH="1">
            <a:off x="232996" y="1550373"/>
            <a:ext cx="8678007" cy="445418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2556134" y="2563867"/>
            <a:ext cx="516602" cy="1446550"/>
          </a:xfrm>
          <a:prstGeom prst="rect">
            <a:avLst/>
          </a:prstGeom>
          <a:noFill/>
        </p:spPr>
        <p:txBody>
          <a:bodyPr wrap="square" rtlCol="0" anchor="t">
            <a:spAutoFit/>
          </a:bodyPr>
          <a:lstStyle/>
          <a:p>
            <a:r>
              <a:rPr lang="zh-CN" altLang="en-US" sz="8800" b="1" dirty="0">
                <a:solidFill>
                  <a:schemeClr val="tx1">
                    <a:lumMod val="85000"/>
                    <a:lumOff val="15000"/>
                  </a:schemeClr>
                </a:solidFill>
                <a:latin typeface="楷体_GB2312" panose="02010609030101010101" pitchFamily="49" charset="-122"/>
                <a:ea typeface="楷体_GB2312" panose="02010609030101010101" pitchFamily="49" charset="-122"/>
              </a:rPr>
              <a:t>｛</a:t>
            </a:r>
          </a:p>
        </p:txBody>
      </p:sp>
      <p:sp>
        <p:nvSpPr>
          <p:cNvPr id="18" name="文本框 17"/>
          <p:cNvSpPr txBox="1"/>
          <p:nvPr/>
        </p:nvSpPr>
        <p:spPr>
          <a:xfrm>
            <a:off x="3850475" y="2602349"/>
            <a:ext cx="1542682" cy="46166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计算机病毒</a:t>
            </a:r>
          </a:p>
        </p:txBody>
      </p:sp>
      <p:sp>
        <p:nvSpPr>
          <p:cNvPr id="19" name="文本框 18"/>
          <p:cNvSpPr txBox="1"/>
          <p:nvPr/>
        </p:nvSpPr>
        <p:spPr>
          <a:xfrm>
            <a:off x="3850474" y="3078689"/>
            <a:ext cx="1345721" cy="412613"/>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黑客攻击</a:t>
            </a:r>
          </a:p>
        </p:txBody>
      </p:sp>
      <p:sp>
        <p:nvSpPr>
          <p:cNvPr id="20" name="文本框 19"/>
          <p:cNvSpPr txBox="1"/>
          <p:nvPr/>
        </p:nvSpPr>
        <p:spPr>
          <a:xfrm>
            <a:off x="3850474" y="3581460"/>
            <a:ext cx="1345721" cy="412613"/>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个人失误</a:t>
            </a:r>
          </a:p>
        </p:txBody>
      </p:sp>
      <p:sp>
        <p:nvSpPr>
          <p:cNvPr id="21" name="文本框 20"/>
          <p:cNvSpPr txBox="1"/>
          <p:nvPr/>
        </p:nvSpPr>
        <p:spPr>
          <a:xfrm>
            <a:off x="5667477" y="2866499"/>
            <a:ext cx="1345721" cy="412613"/>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系统漏洞</a:t>
            </a:r>
          </a:p>
        </p:txBody>
      </p:sp>
      <p:sp>
        <p:nvSpPr>
          <p:cNvPr id="22" name="文本框 21"/>
          <p:cNvSpPr txBox="1"/>
          <p:nvPr/>
        </p:nvSpPr>
        <p:spPr>
          <a:xfrm>
            <a:off x="5667476" y="3659481"/>
            <a:ext cx="1345721" cy="412613"/>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数据窃取</a:t>
            </a:r>
          </a:p>
        </p:txBody>
      </p:sp>
      <p:sp>
        <p:nvSpPr>
          <p:cNvPr id="23" name="文本框 22"/>
          <p:cNvSpPr txBox="1"/>
          <p:nvPr/>
        </p:nvSpPr>
        <p:spPr>
          <a:xfrm>
            <a:off x="5667475" y="3251881"/>
            <a:ext cx="1876325" cy="46166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非法数据交易</a:t>
            </a:r>
          </a:p>
        </p:txBody>
      </p:sp>
      <p:sp>
        <p:nvSpPr>
          <p:cNvPr id="24" name="文本框 23"/>
          <p:cNvSpPr txBox="1"/>
          <p:nvPr/>
        </p:nvSpPr>
        <p:spPr>
          <a:xfrm>
            <a:off x="1584961" y="4513288"/>
            <a:ext cx="1609696" cy="46166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非人为因素</a:t>
            </a:r>
          </a:p>
        </p:txBody>
      </p:sp>
      <p:sp>
        <p:nvSpPr>
          <p:cNvPr id="25" name="文本框 24"/>
          <p:cNvSpPr txBox="1"/>
          <p:nvPr/>
        </p:nvSpPr>
        <p:spPr>
          <a:xfrm>
            <a:off x="2556134" y="4010417"/>
            <a:ext cx="516602" cy="1446550"/>
          </a:xfrm>
          <a:prstGeom prst="rect">
            <a:avLst/>
          </a:prstGeom>
          <a:noFill/>
        </p:spPr>
        <p:txBody>
          <a:bodyPr wrap="square" rtlCol="0" anchor="t">
            <a:spAutoFit/>
          </a:bodyPr>
          <a:lstStyle/>
          <a:p>
            <a:r>
              <a:rPr lang="zh-CN" altLang="en-US" sz="8800" b="1" dirty="0">
                <a:solidFill>
                  <a:schemeClr val="tx1">
                    <a:lumMod val="85000"/>
                    <a:lumOff val="15000"/>
                  </a:schemeClr>
                </a:solidFill>
                <a:latin typeface="楷体_GB2312" panose="02010609030101010101" pitchFamily="49" charset="-122"/>
                <a:ea typeface="楷体_GB2312" panose="02010609030101010101" pitchFamily="49" charset="-122"/>
              </a:rPr>
              <a:t>｛</a:t>
            </a:r>
          </a:p>
        </p:txBody>
      </p:sp>
      <p:sp>
        <p:nvSpPr>
          <p:cNvPr id="26" name="文本框 25"/>
          <p:cNvSpPr txBox="1"/>
          <p:nvPr/>
        </p:nvSpPr>
        <p:spPr>
          <a:xfrm>
            <a:off x="3850475" y="4092079"/>
            <a:ext cx="1786521" cy="46166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存储介质损坏</a:t>
            </a:r>
          </a:p>
        </p:txBody>
      </p:sp>
      <p:sp>
        <p:nvSpPr>
          <p:cNvPr id="28" name="文本框 27"/>
          <p:cNvSpPr txBox="1"/>
          <p:nvPr/>
        </p:nvSpPr>
        <p:spPr>
          <a:xfrm>
            <a:off x="3850474" y="4870530"/>
            <a:ext cx="1345721" cy="412613"/>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自然灾害</a:t>
            </a:r>
          </a:p>
        </p:txBody>
      </p:sp>
      <p:sp>
        <p:nvSpPr>
          <p:cNvPr id="29" name="文本框 28"/>
          <p:cNvSpPr txBox="1"/>
          <p:nvPr/>
        </p:nvSpPr>
        <p:spPr>
          <a:xfrm>
            <a:off x="5682717" y="4175889"/>
            <a:ext cx="1345721" cy="412613"/>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磁干扰</a:t>
            </a:r>
          </a:p>
        </p:txBody>
      </p:sp>
      <p:sp>
        <p:nvSpPr>
          <p:cNvPr id="30" name="文本框 29"/>
          <p:cNvSpPr txBox="1"/>
          <p:nvPr/>
        </p:nvSpPr>
        <p:spPr>
          <a:xfrm>
            <a:off x="5682716" y="5106031"/>
            <a:ext cx="1345721" cy="412613"/>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电源故障</a:t>
            </a:r>
          </a:p>
        </p:txBody>
      </p:sp>
      <p:sp>
        <p:nvSpPr>
          <p:cNvPr id="31" name="文本框 30"/>
          <p:cNvSpPr txBox="1"/>
          <p:nvPr/>
        </p:nvSpPr>
        <p:spPr>
          <a:xfrm>
            <a:off x="5667475" y="4637471"/>
            <a:ext cx="1345721" cy="412613"/>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硬件故障</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箭头连接符 22"/>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9" name="文本框 8"/>
          <p:cNvSpPr txBox="1"/>
          <p:nvPr/>
        </p:nvSpPr>
        <p:spPr>
          <a:xfrm>
            <a:off x="285749" y="184280"/>
            <a:ext cx="6590743"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cs typeface="+mj-cs"/>
              </a:rPr>
              <a:t>3.2.3 </a:t>
            </a:r>
            <a:r>
              <a:rPr lang="zh-CN" altLang="en-US" sz="4000" b="1" kern="0" dirty="0">
                <a:solidFill>
                  <a:srgbClr val="466E8C"/>
                </a:solidFill>
                <a:latin typeface="楷体_GB2312" panose="02010609030101010101" pitchFamily="49" charset="-122"/>
                <a:ea typeface="楷体_GB2312" panose="02010609030101010101" pitchFamily="49" charset="-122"/>
                <a:cs typeface="+mj-cs"/>
              </a:rPr>
              <a:t>数据安全</a:t>
            </a:r>
          </a:p>
        </p:txBody>
      </p:sp>
      <p:sp>
        <p:nvSpPr>
          <p:cNvPr id="11" name="文本框 10"/>
          <p:cNvSpPr txBox="1"/>
          <p:nvPr/>
        </p:nvSpPr>
        <p:spPr>
          <a:xfrm>
            <a:off x="2014220" y="5848350"/>
            <a:ext cx="5116195" cy="46037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en-US" altLang="zh-CN" dirty="0">
                <a:solidFill>
                  <a:schemeClr val="tx1">
                    <a:lumMod val="85000"/>
                    <a:lumOff val="15000"/>
                  </a:schemeClr>
                </a:solidFill>
              </a:rPr>
              <a:t>2007-2017</a:t>
            </a:r>
            <a:r>
              <a:rPr lang="zh-CN" altLang="en-US" dirty="0">
                <a:solidFill>
                  <a:schemeClr val="tx1">
                    <a:lumMod val="85000"/>
                    <a:lumOff val="15000"/>
                  </a:schemeClr>
                </a:solidFill>
              </a:rPr>
              <a:t>年移动互联网恶意程序数量走势</a:t>
            </a:r>
          </a:p>
        </p:txBody>
      </p:sp>
      <p:pic>
        <p:nvPicPr>
          <p:cNvPr id="2" name="图片 1"/>
          <p:cNvPicPr>
            <a:picLocks noChangeAspect="1"/>
          </p:cNvPicPr>
          <p:nvPr/>
        </p:nvPicPr>
        <p:blipFill>
          <a:blip r:embed="rId2" cstate="print"/>
          <a:stretch>
            <a:fillRect/>
          </a:stretch>
        </p:blipFill>
        <p:spPr>
          <a:xfrm>
            <a:off x="985520" y="1521460"/>
            <a:ext cx="7172325" cy="432308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3ad4e25c-9d03-467f-9d80-52e4b3dbebcb}"/>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0260"/>
  <p:tag name="KSO_WM_TAG_VERSION" val="1.0"/>
  <p:tag name="KSO_WM_BEAUTIFY_FLAG" val="#wm#"/>
  <p:tag name="KSO_WM_UNIT_COMPATIBLE" val="0"/>
  <p:tag name="KSO_WM_UNIT_HIGHLIGHT" val="0"/>
  <p:tag name="KSO_WM_UNIT_ISCONTENTSTITLE" val="0"/>
  <p:tag name="KSO_WM_UNIT_VALUE" val="18"/>
  <p:tag name="KSO_WM_UNIT_LAYERLEVEL" val="1"/>
  <p:tag name="KSO_WM_UNIT_INDEX" val="1"/>
  <p:tag name="KSO_WM_UNIT_TYPE" val="a"/>
  <p:tag name="KSO_WM_UNIT_ID" val="custom20200260_4*a*1"/>
  <p:tag name="KSO_WM_UNIT_PRESET_TEXT" val="请在此输入您的标题"/>
  <p:tag name="KSO_WM_UNIT_NOCLEAR" val="0"/>
  <p:tag name="KSO_WM_UNIT_DIAGRAM_ISNUMVISUAL" val="0"/>
  <p:tag name="KSO_WM_UNIT_DIAGRAM_ISREFERUNIT" val="0"/>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0260"/>
  <p:tag name="KSO_WM_TAG_VERSION" val="1.0"/>
  <p:tag name="KSO_WM_BEAUTIFY_FLAG" val="#wm#"/>
  <p:tag name="KSO_WM_UNIT_COMPATIBLE" val="0"/>
  <p:tag name="KSO_WM_UNIT_HIGHLIGHT" val="0"/>
  <p:tag name="KSO_WM_UNIT_ISCONTENTSTITLE" val="0"/>
  <p:tag name="KSO_WM_UNIT_VALUE" val="18"/>
  <p:tag name="KSO_WM_UNIT_LAYERLEVEL" val="1"/>
  <p:tag name="KSO_WM_UNIT_INDEX" val="1"/>
  <p:tag name="KSO_WM_UNIT_TYPE" val="a"/>
  <p:tag name="KSO_WM_UNIT_ID" val="custom20200260_4*a*1"/>
  <p:tag name="KSO_WM_UNIT_PRESET_TEXT" val="请在此输入您的标题"/>
  <p:tag name="KSO_WM_UNIT_NOCLEAR" val="0"/>
  <p:tag name="KSO_WM_UNIT_DIAGRAM_ISNUMVISUAL" val="0"/>
  <p:tag name="KSO_WM_UNIT_DIAGRAM_ISREFERUNIT" val="0"/>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0260"/>
  <p:tag name="KSO_WM_TAG_VERSION" val="1.0"/>
  <p:tag name="KSO_WM_BEAUTIFY_FLAG" val="#wm#"/>
  <p:tag name="KSO_WM_UNIT_COMPATIBLE" val="0"/>
  <p:tag name="KSO_WM_UNIT_HIGHLIGHT" val="0"/>
  <p:tag name="KSO_WM_UNIT_ISCONTENTSTITLE" val="0"/>
  <p:tag name="KSO_WM_UNIT_VALUE" val="18"/>
  <p:tag name="KSO_WM_UNIT_LAYERLEVEL" val="1"/>
  <p:tag name="KSO_WM_UNIT_INDEX" val="1"/>
  <p:tag name="KSO_WM_UNIT_TYPE" val="a"/>
  <p:tag name="KSO_WM_UNIT_ID" val="custom20200260_4*a*1"/>
  <p:tag name="KSO_WM_UNIT_PRESET_TEXT" val="请在此输入您的标题"/>
  <p:tag name="KSO_WM_UNIT_NOCLEAR" val="0"/>
  <p:tag name="KSO_WM_UNIT_DIAGRAM_ISNUMVISUAL" val="0"/>
  <p:tag name="KSO_WM_UNIT_DIAGRAM_ISREFERUNIT" val="0"/>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0260"/>
  <p:tag name="KSO_WM_TAG_VERSION" val="1.0"/>
  <p:tag name="KSO_WM_BEAUTIFY_FLAG" val="#wm#"/>
  <p:tag name="KSO_WM_UNIT_COMPATIBLE" val="0"/>
  <p:tag name="KSO_WM_UNIT_HIGHLIGHT" val="0"/>
  <p:tag name="KSO_WM_UNIT_ISCONTENTSTITLE" val="0"/>
  <p:tag name="KSO_WM_UNIT_VALUE" val="18"/>
  <p:tag name="KSO_WM_UNIT_LAYERLEVEL" val="1"/>
  <p:tag name="KSO_WM_UNIT_INDEX" val="1"/>
  <p:tag name="KSO_WM_UNIT_TYPE" val="a"/>
  <p:tag name="KSO_WM_UNIT_ID" val="custom20200260_4*a*1"/>
  <p:tag name="KSO_WM_UNIT_PRESET_TEXT" val="请在此输入您的标题"/>
  <p:tag name="KSO_WM_UNIT_NOCLEAR" val="0"/>
  <p:tag name="KSO_WM_UNIT_DIAGRAM_ISNUMVISUAL" val="0"/>
  <p:tag name="KSO_WM_UNIT_DIAGRAM_ISREFERUNIT" val="0"/>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0260"/>
  <p:tag name="KSO_WM_TAG_VERSION" val="1.0"/>
  <p:tag name="KSO_WM_BEAUTIFY_FLAG" val="#wm#"/>
  <p:tag name="KSO_WM_UNIT_COMPATIBLE" val="0"/>
  <p:tag name="KSO_WM_UNIT_HIGHLIGHT" val="0"/>
  <p:tag name="KSO_WM_UNIT_ISCONTENTSTITLE" val="0"/>
  <p:tag name="KSO_WM_UNIT_VALUE" val="18"/>
  <p:tag name="KSO_WM_UNIT_LAYERLEVEL" val="1"/>
  <p:tag name="KSO_WM_UNIT_INDEX" val="1"/>
  <p:tag name="KSO_WM_UNIT_TYPE" val="a"/>
  <p:tag name="KSO_WM_UNIT_ID" val="custom20200260_4*a*1"/>
  <p:tag name="KSO_WM_UNIT_PRESET_TEXT" val="请在此输入您的标题"/>
  <p:tag name="KSO_WM_UNIT_NOCLEAR" val="0"/>
  <p:tag name="KSO_WM_UNIT_DIAGRAM_ISNUMVISUAL" val="0"/>
  <p:tag name="KSO_WM_UNIT_DIAGRAM_ISREFERUNIT" val="0"/>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0260"/>
  <p:tag name="KSO_WM_TAG_VERSION" val="1.0"/>
  <p:tag name="KSO_WM_BEAUTIFY_FLAG" val="#wm#"/>
  <p:tag name="KSO_WM_UNIT_COMPATIBLE" val="0"/>
  <p:tag name="KSO_WM_UNIT_HIGHLIGHT" val="0"/>
  <p:tag name="KSO_WM_UNIT_ISCONTENTSTITLE" val="0"/>
  <p:tag name="KSO_WM_UNIT_VALUE" val="18"/>
  <p:tag name="KSO_WM_UNIT_LAYERLEVEL" val="1"/>
  <p:tag name="KSO_WM_UNIT_INDEX" val="1"/>
  <p:tag name="KSO_WM_UNIT_TYPE" val="a"/>
  <p:tag name="KSO_WM_UNIT_ID" val="custom20200260_4*a*1"/>
  <p:tag name="KSO_WM_UNIT_PRESET_TEXT" val="请在此输入您的标题"/>
  <p:tag name="KSO_WM_UNIT_NOCLEAR" val="0"/>
  <p:tag name="KSO_WM_UNIT_DIAGRAM_ISNUMVISUAL" val="0"/>
  <p:tag name="KSO_WM_UNIT_DIAGRAM_ISREFERUNIT"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TotalTime>
  <Words>1080</Words>
  <Application>Microsoft Office PowerPoint</Application>
  <PresentationFormat>全屏显示(4:3)</PresentationFormat>
  <Paragraphs>174</Paragraphs>
  <Slides>23</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Arial</vt:lpstr>
      <vt:lpstr>宋体</vt:lpstr>
      <vt:lpstr>楷体_GB2312</vt:lpstr>
      <vt:lpstr>微软雅黑</vt:lpstr>
      <vt:lpstr>Calibri Light</vt:lpstr>
      <vt:lpstr>楷体</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hammer Hsu</dc:creator>
  <cp:lastModifiedBy>whaty</cp:lastModifiedBy>
  <cp:revision>129</cp:revision>
  <dcterms:created xsi:type="dcterms:W3CDTF">2019-04-15T01:46:00Z</dcterms:created>
  <dcterms:modified xsi:type="dcterms:W3CDTF">2019-08-29T09:36:26Z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